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Open Sauce" charset="1" panose="00000500000000000000"/>
      <p:regular r:id="rId19"/>
    </p:embeddedFont>
    <p:embeddedFont>
      <p:font typeface="Open Sauce Bold" charset="1" panose="00000800000000000000"/>
      <p:regular r:id="rId20"/>
    </p:embeddedFont>
    <p:embeddedFont>
      <p:font typeface="Open Sauce Italics" charset="1" panose="00000500000000000000"/>
      <p:regular r:id="rId21"/>
    </p:embeddedFont>
    <p:embeddedFont>
      <p:font typeface="Open Sauce Bold Italics" charset="1" panose="00000800000000000000"/>
      <p:regular r:id="rId22"/>
    </p:embeddedFont>
    <p:embeddedFont>
      <p:font typeface="Open Sauce Light" charset="1" panose="00000400000000000000"/>
      <p:regular r:id="rId23"/>
    </p:embeddedFont>
    <p:embeddedFont>
      <p:font typeface="Open Sauce Light Italics" charset="1" panose="00000400000000000000"/>
      <p:regular r:id="rId24"/>
    </p:embeddedFont>
    <p:embeddedFont>
      <p:font typeface="Open Sauce Medium" charset="1" panose="00000600000000000000"/>
      <p:regular r:id="rId25"/>
    </p:embeddedFont>
    <p:embeddedFont>
      <p:font typeface="Open Sauce Medium Italics" charset="1" panose="00000600000000000000"/>
      <p:regular r:id="rId26"/>
    </p:embeddedFont>
    <p:embeddedFont>
      <p:font typeface="Open Sauce Semi-Bold" charset="1" panose="00000700000000000000"/>
      <p:regular r:id="rId27"/>
    </p:embeddedFont>
    <p:embeddedFont>
      <p:font typeface="Open Sauce Semi-Bold Italics" charset="1" panose="00000700000000000000"/>
      <p:regular r:id="rId28"/>
    </p:embeddedFont>
    <p:embeddedFont>
      <p:font typeface="Open Sauce Heavy" charset="1" panose="00000A00000000000000"/>
      <p:regular r:id="rId29"/>
    </p:embeddedFont>
    <p:embeddedFont>
      <p:font typeface="Open Sauce Heavy Italics" charset="1" panose="00000A00000000000000"/>
      <p:regular r:id="rId30"/>
    </p:embeddedFont>
    <p:embeddedFont>
      <p:font typeface="Bogart" charset="1" panose="00000500000000000000"/>
      <p:regular r:id="rId31"/>
    </p:embeddedFont>
    <p:embeddedFont>
      <p:font typeface="Bogart Bold" charset="1" panose="00000800000000000000"/>
      <p:regular r:id="rId32"/>
    </p:embeddedFont>
    <p:embeddedFont>
      <p:font typeface="Bogart Italics" charset="1" panose="00000500000000000000"/>
      <p:regular r:id="rId33"/>
    </p:embeddedFont>
    <p:embeddedFont>
      <p:font typeface="Bogart Bold Italics" charset="1" panose="00000800000000000000"/>
      <p:regular r:id="rId34"/>
    </p:embeddedFont>
    <p:embeddedFont>
      <p:font typeface="Bogart Thin" charset="1" panose="00000200000000000000"/>
      <p:regular r:id="rId35"/>
    </p:embeddedFont>
    <p:embeddedFont>
      <p:font typeface="Bogart Thin Italics" charset="1" panose="00000200000000000000"/>
      <p:regular r:id="rId36"/>
    </p:embeddedFont>
    <p:embeddedFont>
      <p:font typeface="Bogart Heavy" charset="1" panose="00000A00000000000000"/>
      <p:regular r:id="rId37"/>
    </p:embeddedFont>
    <p:embeddedFont>
      <p:font typeface="Bogart Heavy Italics" charset="1" panose="00000A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38225"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9063" y="0"/>
                  </a:moveTo>
                  <a:lnTo>
                    <a:pt x="4265663" y="0"/>
                  </a:lnTo>
                  <a:cubicBezTo>
                    <a:pt x="4268067" y="0"/>
                    <a:pt x="4270372" y="955"/>
                    <a:pt x="4272071" y="2654"/>
                  </a:cubicBezTo>
                  <a:cubicBezTo>
                    <a:pt x="4273771" y="4354"/>
                    <a:pt x="4274726" y="6659"/>
                    <a:pt x="4274726" y="9063"/>
                  </a:cubicBezTo>
                  <a:lnTo>
                    <a:pt x="4274726" y="2158404"/>
                  </a:lnTo>
                  <a:cubicBezTo>
                    <a:pt x="4274726" y="2160807"/>
                    <a:pt x="4273771" y="2163113"/>
                    <a:pt x="4272071" y="2164812"/>
                  </a:cubicBezTo>
                  <a:cubicBezTo>
                    <a:pt x="4270372" y="2166512"/>
                    <a:pt x="4268067" y="2167467"/>
                    <a:pt x="4265663" y="2167467"/>
                  </a:cubicBezTo>
                  <a:lnTo>
                    <a:pt x="9063" y="2167467"/>
                  </a:lnTo>
                  <a:cubicBezTo>
                    <a:pt x="6659" y="2167467"/>
                    <a:pt x="4354" y="2166512"/>
                    <a:pt x="2654" y="2164812"/>
                  </a:cubicBezTo>
                  <a:cubicBezTo>
                    <a:pt x="955" y="2163113"/>
                    <a:pt x="0" y="2160807"/>
                    <a:pt x="0" y="2158404"/>
                  </a:cubicBezTo>
                  <a:lnTo>
                    <a:pt x="0" y="9063"/>
                  </a:lnTo>
                  <a:cubicBezTo>
                    <a:pt x="0" y="6659"/>
                    <a:pt x="955" y="4354"/>
                    <a:pt x="2654" y="2654"/>
                  </a:cubicBezTo>
                  <a:cubicBezTo>
                    <a:pt x="4354" y="955"/>
                    <a:pt x="6659" y="0"/>
                    <a:pt x="9063" y="0"/>
                  </a:cubicBezTo>
                  <a:close/>
                </a:path>
              </a:pathLst>
            </a:custGeom>
            <a:solidFill>
              <a:srgbClr val="000000">
                <a:alpha val="0"/>
              </a:srgbClr>
            </a:solidFill>
            <a:ln w="28575" cap="sq">
              <a:solidFill>
                <a:srgbClr val="084C6E"/>
              </a:solidFill>
              <a:prstDash val="solid"/>
              <a:miter/>
            </a:ln>
          </p:spPr>
        </p:sp>
        <p:sp>
          <p:nvSpPr>
            <p:cNvPr name="TextBox 4" id="4"/>
            <p:cNvSpPr txBox="true"/>
            <p:nvPr/>
          </p:nvSpPr>
          <p:spPr>
            <a:xfrm>
              <a:off x="0" y="-28575"/>
              <a:ext cx="4274726" cy="2196042"/>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753329" y="1379968"/>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AutoShape 15" id="15"/>
          <p:cNvSpPr/>
          <p:nvPr/>
        </p:nvSpPr>
        <p:spPr>
          <a:xfrm>
            <a:off x="1247028" y="1965559"/>
            <a:ext cx="15822467" cy="0"/>
          </a:xfrm>
          <a:prstGeom prst="line">
            <a:avLst/>
          </a:prstGeom>
          <a:ln cap="flat" w="28575">
            <a:solidFill>
              <a:srgbClr val="084C6E"/>
            </a:solidFill>
            <a:prstDash val="solid"/>
            <a:headEnd type="none" len="sm" w="sm"/>
            <a:tailEnd type="none" len="sm" w="sm"/>
          </a:ln>
        </p:spPr>
      </p:sp>
      <p:sp>
        <p:nvSpPr>
          <p:cNvPr name="Freeform 16" id="16"/>
          <p:cNvSpPr/>
          <p:nvPr/>
        </p:nvSpPr>
        <p:spPr>
          <a:xfrm flipH="false" flipV="false" rot="0">
            <a:off x="16349806" y="1225269"/>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true" flipV="false" rot="0">
            <a:off x="1255632" y="1225269"/>
            <a:ext cx="603509" cy="603509"/>
          </a:xfrm>
          <a:custGeom>
            <a:avLst/>
            <a:gdLst/>
            <a:ahLst/>
            <a:cxnLst/>
            <a:rect r="r" b="b" t="t" l="l"/>
            <a:pathLst>
              <a:path h="603509" w="603509">
                <a:moveTo>
                  <a:pt x="603509" y="0"/>
                </a:moveTo>
                <a:lnTo>
                  <a:pt x="0" y="0"/>
                </a:lnTo>
                <a:lnTo>
                  <a:pt x="0" y="603509"/>
                </a:lnTo>
                <a:lnTo>
                  <a:pt x="603509" y="603509"/>
                </a:lnTo>
                <a:lnTo>
                  <a:pt x="6035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2005304" y="1142510"/>
            <a:ext cx="664597" cy="686268"/>
          </a:xfrm>
          <a:custGeom>
            <a:avLst/>
            <a:gdLst/>
            <a:ahLst/>
            <a:cxnLst/>
            <a:rect r="r" b="b" t="t" l="l"/>
            <a:pathLst>
              <a:path h="686268" w="664597">
                <a:moveTo>
                  <a:pt x="0" y="0"/>
                </a:moveTo>
                <a:lnTo>
                  <a:pt x="664597" y="0"/>
                </a:lnTo>
                <a:lnTo>
                  <a:pt x="664597" y="686268"/>
                </a:lnTo>
                <a:lnTo>
                  <a:pt x="0" y="686268"/>
                </a:lnTo>
                <a:lnTo>
                  <a:pt x="0" y="0"/>
                </a:lnTo>
                <a:close/>
              </a:path>
            </a:pathLst>
          </a:custGeom>
          <a:blipFill>
            <a:blip r:embed="rId4"/>
            <a:stretch>
              <a:fillRect l="0" t="0" r="0" b="0"/>
            </a:stretch>
          </a:blipFill>
        </p:spPr>
      </p:sp>
      <p:sp>
        <p:nvSpPr>
          <p:cNvPr name="TextBox 19" id="19"/>
          <p:cNvSpPr txBox="true"/>
          <p:nvPr/>
        </p:nvSpPr>
        <p:spPr>
          <a:xfrm rot="0">
            <a:off x="3360226" y="4209651"/>
            <a:ext cx="11393103" cy="2495550"/>
          </a:xfrm>
          <a:prstGeom prst="rect">
            <a:avLst/>
          </a:prstGeom>
        </p:spPr>
        <p:txBody>
          <a:bodyPr anchor="t" rtlCol="false" tIns="0" lIns="0" bIns="0" rIns="0">
            <a:spAutoFit/>
          </a:bodyPr>
          <a:lstStyle/>
          <a:p>
            <a:pPr algn="ctr">
              <a:lnSpc>
                <a:spcPts val="9855"/>
              </a:lnSpc>
            </a:pPr>
            <a:r>
              <a:rPr lang="en-US" sz="8212">
                <a:solidFill>
                  <a:srgbClr val="084C6E"/>
                </a:solidFill>
                <a:latin typeface="Bogart"/>
              </a:rPr>
              <a:t>ANTI SLEEP ALARM FOR DRIVERS</a:t>
            </a:r>
          </a:p>
        </p:txBody>
      </p:sp>
      <p:sp>
        <p:nvSpPr>
          <p:cNvPr name="TextBox 20" id="20"/>
          <p:cNvSpPr txBox="true"/>
          <p:nvPr/>
        </p:nvSpPr>
        <p:spPr>
          <a:xfrm rot="0">
            <a:off x="2816064" y="1187169"/>
            <a:ext cx="1899163" cy="628650"/>
          </a:xfrm>
          <a:prstGeom prst="rect">
            <a:avLst/>
          </a:prstGeom>
        </p:spPr>
        <p:txBody>
          <a:bodyPr anchor="t" rtlCol="false" tIns="0" lIns="0" bIns="0" rIns="0">
            <a:spAutoFit/>
          </a:bodyPr>
          <a:lstStyle/>
          <a:p>
            <a:pPr>
              <a:lnSpc>
                <a:spcPts val="2387"/>
              </a:lnSpc>
            </a:pPr>
            <a:r>
              <a:rPr lang="en-US" sz="1989" spc="-39">
                <a:solidFill>
                  <a:srgbClr val="084C6E"/>
                </a:solidFill>
                <a:latin typeface="Times New Roman Bold"/>
              </a:rPr>
              <a:t>VIT-AP </a:t>
            </a:r>
          </a:p>
          <a:p>
            <a:pPr>
              <a:lnSpc>
                <a:spcPts val="2387"/>
              </a:lnSpc>
            </a:pPr>
            <a:r>
              <a:rPr lang="en-US" sz="1989" spc="-39">
                <a:solidFill>
                  <a:srgbClr val="084C6E"/>
                </a:solidFill>
                <a:latin typeface="Times New Roman Bold"/>
              </a:rPr>
              <a:t>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84BFDD">
                <a:alpha val="100000"/>
              </a:srgbClr>
            </a:gs>
            <a:gs pos="100000">
              <a:srgbClr val="84BFD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3865218" y="1345966"/>
            <a:ext cx="7151780" cy="7424469"/>
            <a:chOff x="0" y="0"/>
            <a:chExt cx="1883596" cy="1955416"/>
          </a:xfrm>
        </p:grpSpPr>
        <p:sp>
          <p:nvSpPr>
            <p:cNvPr name="Freeform 3" id="3"/>
            <p:cNvSpPr/>
            <p:nvPr/>
          </p:nvSpPr>
          <p:spPr>
            <a:xfrm flipH="false" flipV="false" rot="0">
              <a:off x="0" y="0"/>
              <a:ext cx="1883596" cy="1955416"/>
            </a:xfrm>
            <a:custGeom>
              <a:avLst/>
              <a:gdLst/>
              <a:ahLst/>
              <a:cxnLst/>
              <a:rect r="r" b="b" t="t" l="l"/>
              <a:pathLst>
                <a:path h="1955416" w="1883596">
                  <a:moveTo>
                    <a:pt x="22733" y="0"/>
                  </a:moveTo>
                  <a:lnTo>
                    <a:pt x="1860864" y="0"/>
                  </a:lnTo>
                  <a:cubicBezTo>
                    <a:pt x="1866893" y="0"/>
                    <a:pt x="1872675" y="2395"/>
                    <a:pt x="1876938" y="6658"/>
                  </a:cubicBezTo>
                  <a:cubicBezTo>
                    <a:pt x="1881201" y="10922"/>
                    <a:pt x="1883596" y="16704"/>
                    <a:pt x="1883596" y="22733"/>
                  </a:cubicBezTo>
                  <a:lnTo>
                    <a:pt x="1883596" y="1932683"/>
                  </a:lnTo>
                  <a:cubicBezTo>
                    <a:pt x="1883596" y="1945238"/>
                    <a:pt x="1873419" y="1955416"/>
                    <a:pt x="1860864" y="1955416"/>
                  </a:cubicBezTo>
                  <a:lnTo>
                    <a:pt x="22733" y="1955416"/>
                  </a:lnTo>
                  <a:cubicBezTo>
                    <a:pt x="16704" y="1955416"/>
                    <a:pt x="10922" y="1953021"/>
                    <a:pt x="6658" y="1948757"/>
                  </a:cubicBezTo>
                  <a:cubicBezTo>
                    <a:pt x="2395" y="1944494"/>
                    <a:pt x="0" y="1938712"/>
                    <a:pt x="0" y="1932683"/>
                  </a:cubicBezTo>
                  <a:lnTo>
                    <a:pt x="0" y="22733"/>
                  </a:lnTo>
                  <a:cubicBezTo>
                    <a:pt x="0" y="16704"/>
                    <a:pt x="2395" y="10922"/>
                    <a:pt x="6658" y="6658"/>
                  </a:cubicBezTo>
                  <a:cubicBezTo>
                    <a:pt x="10922" y="2395"/>
                    <a:pt x="16704" y="0"/>
                    <a:pt x="22733"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28575"/>
              <a:ext cx="1883596" cy="1983991"/>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9455816" y="1688335"/>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3865218" y="8766347"/>
            <a:ext cx="7151780" cy="572667"/>
          </a:xfrm>
          <a:custGeom>
            <a:avLst/>
            <a:gdLst/>
            <a:ahLst/>
            <a:cxnLst/>
            <a:rect r="r" b="b" t="t" l="l"/>
            <a:pathLst>
              <a:path h="572667" w="7151780">
                <a:moveTo>
                  <a:pt x="0" y="0"/>
                </a:moveTo>
                <a:lnTo>
                  <a:pt x="7151780" y="0"/>
                </a:lnTo>
                <a:lnTo>
                  <a:pt x="7151780" y="572666"/>
                </a:lnTo>
                <a:lnTo>
                  <a:pt x="0" y="572666"/>
                </a:lnTo>
                <a:lnTo>
                  <a:pt x="0" y="0"/>
                </a:lnTo>
                <a:close/>
              </a:path>
            </a:pathLst>
          </a:custGeom>
          <a:blipFill>
            <a:blip r:embed="rId2"/>
            <a:stretch>
              <a:fillRect l="0" t="-146648" r="0" b="0"/>
            </a:stretch>
          </a:blipFill>
        </p:spPr>
      </p:sp>
      <p:sp>
        <p:nvSpPr>
          <p:cNvPr name="Freeform 16" id="16"/>
          <p:cNvSpPr/>
          <p:nvPr/>
        </p:nvSpPr>
        <p:spPr>
          <a:xfrm flipH="false" flipV="false" rot="0">
            <a:off x="9216751" y="8354727"/>
            <a:ext cx="5815160" cy="465639"/>
          </a:xfrm>
          <a:custGeom>
            <a:avLst/>
            <a:gdLst/>
            <a:ahLst/>
            <a:cxnLst/>
            <a:rect r="r" b="b" t="t" l="l"/>
            <a:pathLst>
              <a:path h="465639" w="5815160">
                <a:moveTo>
                  <a:pt x="0" y="0"/>
                </a:moveTo>
                <a:lnTo>
                  <a:pt x="5815160" y="0"/>
                </a:lnTo>
                <a:lnTo>
                  <a:pt x="5815160" y="465639"/>
                </a:lnTo>
                <a:lnTo>
                  <a:pt x="0" y="465639"/>
                </a:lnTo>
                <a:lnTo>
                  <a:pt x="0" y="0"/>
                </a:lnTo>
                <a:close/>
              </a:path>
            </a:pathLst>
          </a:custGeom>
          <a:blipFill>
            <a:blip r:embed="rId2"/>
            <a:stretch>
              <a:fillRect l="0" t="-146648" r="0" b="0"/>
            </a:stretch>
          </a:blipFill>
        </p:spPr>
      </p:sp>
      <p:sp>
        <p:nvSpPr>
          <p:cNvPr name="Freeform 17" id="17"/>
          <p:cNvSpPr/>
          <p:nvPr/>
        </p:nvSpPr>
        <p:spPr>
          <a:xfrm flipH="false" flipV="false" rot="0">
            <a:off x="9882622" y="3510759"/>
            <a:ext cx="4483417" cy="4197599"/>
          </a:xfrm>
          <a:custGeom>
            <a:avLst/>
            <a:gdLst/>
            <a:ahLst/>
            <a:cxnLst/>
            <a:rect r="r" b="b" t="t" l="l"/>
            <a:pathLst>
              <a:path h="4197599" w="4483417">
                <a:moveTo>
                  <a:pt x="0" y="0"/>
                </a:moveTo>
                <a:lnTo>
                  <a:pt x="4483417" y="0"/>
                </a:lnTo>
                <a:lnTo>
                  <a:pt x="4483417" y="4197599"/>
                </a:lnTo>
                <a:lnTo>
                  <a:pt x="0" y="4197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4418321" y="2750090"/>
            <a:ext cx="5037495" cy="5604637"/>
          </a:xfrm>
          <a:prstGeom prst="rect">
            <a:avLst/>
          </a:prstGeom>
        </p:spPr>
        <p:txBody>
          <a:bodyPr anchor="t" rtlCol="false" tIns="0" lIns="0" bIns="0" rIns="0">
            <a:spAutoFit/>
          </a:bodyPr>
          <a:lstStyle/>
          <a:p>
            <a:pPr marL="496571" indent="-248285" lvl="1">
              <a:lnSpc>
                <a:spcPts val="3404"/>
              </a:lnSpc>
              <a:buFont typeface="Arial"/>
              <a:buChar char="•"/>
            </a:pPr>
            <a:r>
              <a:rPr lang="en-US" sz="2300">
                <a:solidFill>
                  <a:srgbClr val="084C6E"/>
                </a:solidFill>
                <a:latin typeface="Times New Roman Semi-Bold"/>
              </a:rPr>
              <a:t>Research and Requirement Definition.</a:t>
            </a:r>
          </a:p>
          <a:p>
            <a:pPr marL="496571" indent="-248285" lvl="1">
              <a:lnSpc>
                <a:spcPts val="3404"/>
              </a:lnSpc>
              <a:buFont typeface="Arial"/>
              <a:buChar char="•"/>
            </a:pPr>
            <a:r>
              <a:rPr lang="en-US" sz="2300">
                <a:solidFill>
                  <a:srgbClr val="084C6E"/>
                </a:solidFill>
                <a:latin typeface="Times New Roman Semi-Bold"/>
              </a:rPr>
              <a:t>Component Selection.</a:t>
            </a:r>
          </a:p>
          <a:p>
            <a:pPr marL="496571" indent="-248285" lvl="1">
              <a:lnSpc>
                <a:spcPts val="3404"/>
              </a:lnSpc>
              <a:buFont typeface="Arial"/>
              <a:buChar char="•"/>
            </a:pPr>
            <a:r>
              <a:rPr lang="en-US" sz="2300">
                <a:solidFill>
                  <a:srgbClr val="084C6E"/>
                </a:solidFill>
                <a:latin typeface="Times New Roman Semi-Bold"/>
              </a:rPr>
              <a:t>Circuit Design and Software Development.</a:t>
            </a:r>
          </a:p>
          <a:p>
            <a:pPr marL="496571" indent="-248285" lvl="1">
              <a:lnSpc>
                <a:spcPts val="3404"/>
              </a:lnSpc>
              <a:buFont typeface="Arial"/>
              <a:buChar char="•"/>
            </a:pPr>
            <a:r>
              <a:rPr lang="en-US" sz="2300">
                <a:solidFill>
                  <a:srgbClr val="084C6E"/>
                </a:solidFill>
                <a:latin typeface="Times New Roman Semi-Bold"/>
              </a:rPr>
              <a:t>Prototyping and Testing.</a:t>
            </a:r>
          </a:p>
          <a:p>
            <a:pPr marL="496571" indent="-248285" lvl="1">
              <a:lnSpc>
                <a:spcPts val="3404"/>
              </a:lnSpc>
              <a:buFont typeface="Arial"/>
              <a:buChar char="•"/>
            </a:pPr>
            <a:r>
              <a:rPr lang="en-US" sz="2300">
                <a:solidFill>
                  <a:srgbClr val="084C6E"/>
                </a:solidFill>
                <a:latin typeface="Times New Roman Semi-Bold"/>
              </a:rPr>
              <a:t>Iterative Design and Finalization.</a:t>
            </a:r>
          </a:p>
          <a:p>
            <a:pPr marL="496571" indent="-248285" lvl="1">
              <a:lnSpc>
                <a:spcPts val="3404"/>
              </a:lnSpc>
              <a:buFont typeface="Arial"/>
              <a:buChar char="•"/>
            </a:pPr>
            <a:r>
              <a:rPr lang="en-US" sz="2300">
                <a:solidFill>
                  <a:srgbClr val="084C6E"/>
                </a:solidFill>
                <a:latin typeface="Times New Roman Semi-Bold"/>
              </a:rPr>
              <a:t>Assembly and Final Testing.</a:t>
            </a:r>
          </a:p>
          <a:p>
            <a:pPr marL="496571" indent="-248285" lvl="1">
              <a:lnSpc>
                <a:spcPts val="3404"/>
              </a:lnSpc>
              <a:buFont typeface="Arial"/>
              <a:buChar char="•"/>
            </a:pPr>
            <a:r>
              <a:rPr lang="en-US" sz="2300">
                <a:solidFill>
                  <a:srgbClr val="084C6E"/>
                </a:solidFill>
                <a:latin typeface="Times New Roman Semi-Bold"/>
              </a:rPr>
              <a:t>Documentation and Reporting.</a:t>
            </a:r>
          </a:p>
          <a:p>
            <a:pPr marL="496571" indent="-248285" lvl="1">
              <a:lnSpc>
                <a:spcPts val="3404"/>
              </a:lnSpc>
              <a:buFont typeface="Arial"/>
              <a:buChar char="•"/>
            </a:pPr>
            <a:r>
              <a:rPr lang="en-US" sz="2300">
                <a:solidFill>
                  <a:srgbClr val="084C6E"/>
                </a:solidFill>
                <a:latin typeface="Times New Roman Semi-Bold"/>
              </a:rPr>
              <a:t>Presentation and Demonstration.</a:t>
            </a:r>
          </a:p>
          <a:p>
            <a:pPr marL="496571" indent="-248285" lvl="1">
              <a:lnSpc>
                <a:spcPts val="3404"/>
              </a:lnSpc>
              <a:buFont typeface="Arial"/>
              <a:buChar char="•"/>
            </a:pPr>
            <a:r>
              <a:rPr lang="en-US" sz="2300">
                <a:solidFill>
                  <a:srgbClr val="084C6E"/>
                </a:solidFill>
                <a:latin typeface="Times New Roman Semi-Bold"/>
              </a:rPr>
              <a:t>Deployment or Further Development.</a:t>
            </a:r>
          </a:p>
          <a:p>
            <a:pPr marL="496571" indent="-248285" lvl="1">
              <a:lnSpc>
                <a:spcPts val="3404"/>
              </a:lnSpc>
              <a:buFont typeface="Arial"/>
              <a:buChar char="•"/>
            </a:pPr>
            <a:r>
              <a:rPr lang="en-US" sz="2300">
                <a:solidFill>
                  <a:srgbClr val="084C6E"/>
                </a:solidFill>
                <a:latin typeface="Times New Roman Semi-Bold"/>
              </a:rPr>
              <a:t>Project Review and Reflection.</a:t>
            </a:r>
          </a:p>
        </p:txBody>
      </p:sp>
      <p:sp>
        <p:nvSpPr>
          <p:cNvPr name="TextBox 19" id="19"/>
          <p:cNvSpPr txBox="true"/>
          <p:nvPr/>
        </p:nvSpPr>
        <p:spPr>
          <a:xfrm rot="0">
            <a:off x="4418321" y="1759490"/>
            <a:ext cx="4639709" cy="695325"/>
          </a:xfrm>
          <a:prstGeom prst="rect">
            <a:avLst/>
          </a:prstGeom>
        </p:spPr>
        <p:txBody>
          <a:bodyPr anchor="t" rtlCol="false" tIns="0" lIns="0" bIns="0" rIns="0">
            <a:spAutoFit/>
          </a:bodyPr>
          <a:lstStyle/>
          <a:p>
            <a:pPr algn="ctr" marL="0" indent="0" lvl="0">
              <a:lnSpc>
                <a:spcPts val="4859"/>
              </a:lnSpc>
              <a:spcBef>
                <a:spcPct val="0"/>
              </a:spcBef>
            </a:pPr>
            <a:r>
              <a:rPr lang="en-US" sz="4049">
                <a:solidFill>
                  <a:srgbClr val="084C6E"/>
                </a:solidFill>
                <a:latin typeface="Times New Roman Bold"/>
              </a:rPr>
              <a:t>PLAN OF ACTION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644878" y="1712906"/>
            <a:ext cx="13764974" cy="6861189"/>
            <a:chOff x="0" y="0"/>
            <a:chExt cx="3625343" cy="1807062"/>
          </a:xfrm>
        </p:grpSpPr>
        <p:sp>
          <p:nvSpPr>
            <p:cNvPr name="Freeform 3" id="3"/>
            <p:cNvSpPr/>
            <p:nvPr/>
          </p:nvSpPr>
          <p:spPr>
            <a:xfrm flipH="false" flipV="false" rot="0">
              <a:off x="0" y="0"/>
              <a:ext cx="3625343" cy="1807062"/>
            </a:xfrm>
            <a:custGeom>
              <a:avLst/>
              <a:gdLst/>
              <a:ahLst/>
              <a:cxnLst/>
              <a:rect r="r" b="b" t="t" l="l"/>
              <a:pathLst>
                <a:path h="1807062" w="3625343">
                  <a:moveTo>
                    <a:pt x="18560" y="0"/>
                  </a:moveTo>
                  <a:lnTo>
                    <a:pt x="3606783" y="0"/>
                  </a:lnTo>
                  <a:cubicBezTo>
                    <a:pt x="3617033" y="0"/>
                    <a:pt x="3625343" y="8310"/>
                    <a:pt x="3625343" y="18560"/>
                  </a:cubicBezTo>
                  <a:lnTo>
                    <a:pt x="3625343" y="1788502"/>
                  </a:lnTo>
                  <a:cubicBezTo>
                    <a:pt x="3625343" y="1798752"/>
                    <a:pt x="3617033" y="1807062"/>
                    <a:pt x="3606783" y="1807062"/>
                  </a:cubicBezTo>
                  <a:lnTo>
                    <a:pt x="18560" y="1807062"/>
                  </a:lnTo>
                  <a:cubicBezTo>
                    <a:pt x="8310" y="1807062"/>
                    <a:pt x="0" y="1798752"/>
                    <a:pt x="0" y="1788502"/>
                  </a:cubicBezTo>
                  <a:lnTo>
                    <a:pt x="0" y="18560"/>
                  </a:lnTo>
                  <a:cubicBezTo>
                    <a:pt x="0" y="8310"/>
                    <a:pt x="8310" y="0"/>
                    <a:pt x="18560"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28575"/>
              <a:ext cx="3625343" cy="1835637"/>
            </a:xfrm>
            <a:prstGeom prst="rect">
              <a:avLst/>
            </a:prstGeom>
          </p:spPr>
          <p:txBody>
            <a:bodyPr anchor="ctr" rtlCol="false" tIns="50800" lIns="50800" bIns="50800" rIns="50800"/>
            <a:lstStyle/>
            <a:p>
              <a:pPr algn="ctr">
                <a:lnSpc>
                  <a:spcPts val="2590"/>
                </a:lnSpc>
              </a:pPr>
              <a:r>
                <a:rPr lang="en-US" sz="1850">
                  <a:solidFill>
                    <a:srgbClr val="000000"/>
                  </a:solidFill>
                  <a:latin typeface="Open Sauce"/>
                </a:rPr>
                <a:t>P</a:t>
              </a:r>
            </a:p>
          </p:txBody>
        </p:sp>
      </p:grpSp>
      <p:grpSp>
        <p:nvGrpSpPr>
          <p:cNvPr name="Group 5" id="5"/>
          <p:cNvGrpSpPr/>
          <p:nvPr/>
        </p:nvGrpSpPr>
        <p:grpSpPr>
          <a:xfrm rot="0">
            <a:off x="3669785" y="4854495"/>
            <a:ext cx="2438358" cy="799805"/>
            <a:chOff x="0" y="0"/>
            <a:chExt cx="598657" cy="196365"/>
          </a:xfrm>
        </p:grpSpPr>
        <p:sp>
          <p:nvSpPr>
            <p:cNvPr name="Freeform 6" id="6"/>
            <p:cNvSpPr/>
            <p:nvPr/>
          </p:nvSpPr>
          <p:spPr>
            <a:xfrm flipH="false" flipV="false" rot="0">
              <a:off x="0" y="0"/>
              <a:ext cx="598657" cy="196365"/>
            </a:xfrm>
            <a:custGeom>
              <a:avLst/>
              <a:gdLst/>
              <a:ahLst/>
              <a:cxnLst/>
              <a:rect r="r" b="b" t="t" l="l"/>
              <a:pathLst>
                <a:path h="196365" w="598657">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28575" cap="rnd">
              <a:solidFill>
                <a:srgbClr val="084C6E"/>
              </a:solidFill>
              <a:prstDash val="solid"/>
              <a:round/>
            </a:ln>
          </p:spPr>
        </p:sp>
        <p:sp>
          <p:nvSpPr>
            <p:cNvPr name="TextBox 7" id="7"/>
            <p:cNvSpPr txBox="true"/>
            <p:nvPr/>
          </p:nvSpPr>
          <p:spPr>
            <a:xfrm>
              <a:off x="0" y="-95250"/>
              <a:ext cx="598657" cy="291615"/>
            </a:xfrm>
            <a:prstGeom prst="rect">
              <a:avLst/>
            </a:prstGeom>
          </p:spPr>
          <p:txBody>
            <a:bodyPr anchor="ctr" rtlCol="false" tIns="50800" lIns="50800" bIns="50800" rIns="50800"/>
            <a:lstStyle/>
            <a:p>
              <a:pPr algn="ctr" marL="0" indent="0" lvl="1">
                <a:lnSpc>
                  <a:spcPts val="3342"/>
                </a:lnSpc>
              </a:pPr>
              <a:r>
                <a:rPr lang="en-US" sz="2404" spc="163">
                  <a:solidFill>
                    <a:srgbClr val="084C6E"/>
                  </a:solidFill>
                  <a:latin typeface="Times New Roman Bold"/>
                </a:rPr>
                <a:t>FEBRUARY</a:t>
              </a:r>
            </a:p>
          </p:txBody>
        </p:sp>
      </p:grpSp>
      <p:grpSp>
        <p:nvGrpSpPr>
          <p:cNvPr name="Group 8" id="8"/>
          <p:cNvGrpSpPr/>
          <p:nvPr/>
        </p:nvGrpSpPr>
        <p:grpSpPr>
          <a:xfrm rot="0">
            <a:off x="6782008" y="4851746"/>
            <a:ext cx="2438358" cy="799805"/>
            <a:chOff x="0" y="0"/>
            <a:chExt cx="598657" cy="196365"/>
          </a:xfrm>
        </p:grpSpPr>
        <p:sp>
          <p:nvSpPr>
            <p:cNvPr name="Freeform 9" id="9"/>
            <p:cNvSpPr/>
            <p:nvPr/>
          </p:nvSpPr>
          <p:spPr>
            <a:xfrm flipH="false" flipV="false" rot="0">
              <a:off x="0" y="0"/>
              <a:ext cx="598657" cy="196365"/>
            </a:xfrm>
            <a:custGeom>
              <a:avLst/>
              <a:gdLst/>
              <a:ahLst/>
              <a:cxnLst/>
              <a:rect r="r" b="b" t="t" l="l"/>
              <a:pathLst>
                <a:path h="196365" w="598657">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28575" cap="rnd">
              <a:solidFill>
                <a:srgbClr val="084C6E"/>
              </a:solidFill>
              <a:prstDash val="solid"/>
              <a:round/>
            </a:ln>
          </p:spPr>
        </p:sp>
        <p:sp>
          <p:nvSpPr>
            <p:cNvPr name="TextBox 10" id="10"/>
            <p:cNvSpPr txBox="true"/>
            <p:nvPr/>
          </p:nvSpPr>
          <p:spPr>
            <a:xfrm>
              <a:off x="0" y="-95250"/>
              <a:ext cx="598657" cy="291615"/>
            </a:xfrm>
            <a:prstGeom prst="rect">
              <a:avLst/>
            </a:prstGeom>
          </p:spPr>
          <p:txBody>
            <a:bodyPr anchor="ctr" rtlCol="false" tIns="50800" lIns="50800" bIns="50800" rIns="50800"/>
            <a:lstStyle/>
            <a:p>
              <a:pPr algn="ctr" marL="0" indent="0" lvl="1">
                <a:lnSpc>
                  <a:spcPts val="3342"/>
                </a:lnSpc>
                <a:spcBef>
                  <a:spcPct val="0"/>
                </a:spcBef>
              </a:pPr>
              <a:r>
                <a:rPr lang="en-US" sz="2404" spc="163">
                  <a:solidFill>
                    <a:srgbClr val="084C6E"/>
                  </a:solidFill>
                  <a:latin typeface="Times New Roman Bold"/>
                </a:rPr>
                <a:t>MARCH</a:t>
              </a:r>
            </a:p>
          </p:txBody>
        </p:sp>
      </p:grpSp>
      <p:sp>
        <p:nvSpPr>
          <p:cNvPr name="AutoShape 11" id="11"/>
          <p:cNvSpPr/>
          <p:nvPr/>
        </p:nvSpPr>
        <p:spPr>
          <a:xfrm flipV="true">
            <a:off x="6108143" y="5251648"/>
            <a:ext cx="673866" cy="2750"/>
          </a:xfrm>
          <a:prstGeom prst="line">
            <a:avLst/>
          </a:prstGeom>
          <a:ln cap="rnd" w="38100">
            <a:solidFill>
              <a:srgbClr val="084C6E"/>
            </a:solidFill>
            <a:prstDash val="solid"/>
            <a:headEnd type="none" len="sm" w="sm"/>
            <a:tailEnd type="arrow" len="sm" w="med"/>
          </a:ln>
        </p:spPr>
      </p:sp>
      <p:sp>
        <p:nvSpPr>
          <p:cNvPr name="Freeform 12" id="1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9953791" y="4851746"/>
            <a:ext cx="2438358" cy="799805"/>
            <a:chOff x="0" y="0"/>
            <a:chExt cx="598657" cy="196365"/>
          </a:xfrm>
        </p:grpSpPr>
        <p:sp>
          <p:nvSpPr>
            <p:cNvPr name="Freeform 15" id="15"/>
            <p:cNvSpPr/>
            <p:nvPr/>
          </p:nvSpPr>
          <p:spPr>
            <a:xfrm flipH="false" flipV="false" rot="0">
              <a:off x="0" y="0"/>
              <a:ext cx="598657" cy="196365"/>
            </a:xfrm>
            <a:custGeom>
              <a:avLst/>
              <a:gdLst/>
              <a:ahLst/>
              <a:cxnLst/>
              <a:rect r="r" b="b" t="t" l="l"/>
              <a:pathLst>
                <a:path h="196365" w="598657">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28575" cap="rnd">
              <a:solidFill>
                <a:srgbClr val="084C6E"/>
              </a:solidFill>
              <a:prstDash val="solid"/>
              <a:round/>
            </a:ln>
          </p:spPr>
        </p:sp>
        <p:sp>
          <p:nvSpPr>
            <p:cNvPr name="TextBox 16" id="16"/>
            <p:cNvSpPr txBox="true"/>
            <p:nvPr/>
          </p:nvSpPr>
          <p:spPr>
            <a:xfrm>
              <a:off x="0" y="-95250"/>
              <a:ext cx="598657" cy="291615"/>
            </a:xfrm>
            <a:prstGeom prst="rect">
              <a:avLst/>
            </a:prstGeom>
          </p:spPr>
          <p:txBody>
            <a:bodyPr anchor="ctr" rtlCol="false" tIns="50800" lIns="50800" bIns="50800" rIns="50800"/>
            <a:lstStyle/>
            <a:p>
              <a:pPr algn="ctr" marL="0" indent="0" lvl="1">
                <a:lnSpc>
                  <a:spcPts val="3342"/>
                </a:lnSpc>
                <a:spcBef>
                  <a:spcPct val="0"/>
                </a:spcBef>
              </a:pPr>
              <a:r>
                <a:rPr lang="en-US" sz="2404" spc="163">
                  <a:solidFill>
                    <a:srgbClr val="084C6E"/>
                  </a:solidFill>
                  <a:latin typeface="Times New Roman Bold"/>
                </a:rPr>
                <a:t>APRIL</a:t>
              </a:r>
            </a:p>
          </p:txBody>
        </p:sp>
      </p:grpSp>
      <p:sp>
        <p:nvSpPr>
          <p:cNvPr name="AutoShape 17" id="17"/>
          <p:cNvSpPr/>
          <p:nvPr/>
        </p:nvSpPr>
        <p:spPr>
          <a:xfrm>
            <a:off x="9220366" y="5251648"/>
            <a:ext cx="733425" cy="0"/>
          </a:xfrm>
          <a:prstGeom prst="line">
            <a:avLst/>
          </a:prstGeom>
          <a:ln cap="rnd" w="38100">
            <a:solidFill>
              <a:srgbClr val="084C6E"/>
            </a:solidFill>
            <a:prstDash val="solid"/>
            <a:headEnd type="none" len="sm" w="sm"/>
            <a:tailEnd type="arrow" len="sm" w="med"/>
          </a:ln>
        </p:spPr>
      </p:sp>
      <p:grpSp>
        <p:nvGrpSpPr>
          <p:cNvPr name="Group 18" id="18"/>
          <p:cNvGrpSpPr/>
          <p:nvPr/>
        </p:nvGrpSpPr>
        <p:grpSpPr>
          <a:xfrm rot="0">
            <a:off x="13125575" y="4854495"/>
            <a:ext cx="2438358" cy="799805"/>
            <a:chOff x="0" y="0"/>
            <a:chExt cx="598657" cy="196365"/>
          </a:xfrm>
        </p:grpSpPr>
        <p:sp>
          <p:nvSpPr>
            <p:cNvPr name="Freeform 19" id="19"/>
            <p:cNvSpPr/>
            <p:nvPr/>
          </p:nvSpPr>
          <p:spPr>
            <a:xfrm flipH="false" flipV="false" rot="0">
              <a:off x="0" y="0"/>
              <a:ext cx="598657" cy="196365"/>
            </a:xfrm>
            <a:custGeom>
              <a:avLst/>
              <a:gdLst/>
              <a:ahLst/>
              <a:cxnLst/>
              <a:rect r="r" b="b" t="t" l="l"/>
              <a:pathLst>
                <a:path h="196365" w="598657">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28575" cap="rnd">
              <a:solidFill>
                <a:srgbClr val="084C6E"/>
              </a:solidFill>
              <a:prstDash val="solid"/>
              <a:round/>
            </a:ln>
          </p:spPr>
        </p:sp>
        <p:sp>
          <p:nvSpPr>
            <p:cNvPr name="TextBox 20" id="20"/>
            <p:cNvSpPr txBox="true"/>
            <p:nvPr/>
          </p:nvSpPr>
          <p:spPr>
            <a:xfrm>
              <a:off x="0" y="-95250"/>
              <a:ext cx="598657" cy="291615"/>
            </a:xfrm>
            <a:prstGeom prst="rect">
              <a:avLst/>
            </a:prstGeom>
          </p:spPr>
          <p:txBody>
            <a:bodyPr anchor="ctr" rtlCol="false" tIns="50800" lIns="50800" bIns="50800" rIns="50800"/>
            <a:lstStyle/>
            <a:p>
              <a:pPr algn="ctr" marL="0" indent="0" lvl="1">
                <a:lnSpc>
                  <a:spcPts val="3342"/>
                </a:lnSpc>
                <a:spcBef>
                  <a:spcPct val="0"/>
                </a:spcBef>
              </a:pPr>
              <a:r>
                <a:rPr lang="en-US" sz="2404" spc="163">
                  <a:solidFill>
                    <a:srgbClr val="084C6E"/>
                  </a:solidFill>
                  <a:latin typeface="Times New Roman Bold"/>
                </a:rPr>
                <a:t>MAY</a:t>
              </a:r>
            </a:p>
          </p:txBody>
        </p:sp>
      </p:grpSp>
      <p:sp>
        <p:nvSpPr>
          <p:cNvPr name="AutoShape 21" id="21"/>
          <p:cNvSpPr/>
          <p:nvPr/>
        </p:nvSpPr>
        <p:spPr>
          <a:xfrm>
            <a:off x="12392150" y="5251648"/>
            <a:ext cx="733425" cy="2750"/>
          </a:xfrm>
          <a:prstGeom prst="line">
            <a:avLst/>
          </a:prstGeom>
          <a:ln cap="rnd" w="38100">
            <a:solidFill>
              <a:srgbClr val="084C6E"/>
            </a:solidFill>
            <a:prstDash val="solid"/>
            <a:headEnd type="none" len="sm" w="sm"/>
            <a:tailEnd type="arrow" len="sm" w="med"/>
          </a:ln>
        </p:spPr>
      </p:sp>
      <p:sp>
        <p:nvSpPr>
          <p:cNvPr name="Freeform 22" id="22"/>
          <p:cNvSpPr/>
          <p:nvPr/>
        </p:nvSpPr>
        <p:spPr>
          <a:xfrm flipH="false" flipV="false" rot="0">
            <a:off x="4490955" y="3657731"/>
            <a:ext cx="958386" cy="958386"/>
          </a:xfrm>
          <a:custGeom>
            <a:avLst/>
            <a:gdLst/>
            <a:ahLst/>
            <a:cxnLst/>
            <a:rect r="r" b="b" t="t" l="l"/>
            <a:pathLst>
              <a:path h="958386" w="958386">
                <a:moveTo>
                  <a:pt x="0" y="0"/>
                </a:moveTo>
                <a:lnTo>
                  <a:pt x="958386" y="0"/>
                </a:lnTo>
                <a:lnTo>
                  <a:pt x="958386" y="958386"/>
                </a:lnTo>
                <a:lnTo>
                  <a:pt x="0" y="9583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0708533" y="3657731"/>
            <a:ext cx="928875" cy="928875"/>
          </a:xfrm>
          <a:custGeom>
            <a:avLst/>
            <a:gdLst/>
            <a:ahLst/>
            <a:cxnLst/>
            <a:rect r="r" b="b" t="t" l="l"/>
            <a:pathLst>
              <a:path h="928875" w="928875">
                <a:moveTo>
                  <a:pt x="0" y="0"/>
                </a:moveTo>
                <a:lnTo>
                  <a:pt x="928875" y="0"/>
                </a:lnTo>
                <a:lnTo>
                  <a:pt x="928875" y="928875"/>
                </a:lnTo>
                <a:lnTo>
                  <a:pt x="0" y="9288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7458121" y="3657731"/>
            <a:ext cx="1086134" cy="904453"/>
          </a:xfrm>
          <a:custGeom>
            <a:avLst/>
            <a:gdLst/>
            <a:ahLst/>
            <a:cxnLst/>
            <a:rect r="r" b="b" t="t" l="l"/>
            <a:pathLst>
              <a:path h="904453" w="1086134">
                <a:moveTo>
                  <a:pt x="0" y="0"/>
                </a:moveTo>
                <a:lnTo>
                  <a:pt x="1086133" y="0"/>
                </a:lnTo>
                <a:lnTo>
                  <a:pt x="1086133" y="904453"/>
                </a:lnTo>
                <a:lnTo>
                  <a:pt x="0" y="9044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3910548" y="3741803"/>
            <a:ext cx="868412" cy="874314"/>
          </a:xfrm>
          <a:custGeom>
            <a:avLst/>
            <a:gdLst/>
            <a:ahLst/>
            <a:cxnLst/>
            <a:rect r="r" b="b" t="t" l="l"/>
            <a:pathLst>
              <a:path h="874314" w="868412">
                <a:moveTo>
                  <a:pt x="0" y="0"/>
                </a:moveTo>
                <a:lnTo>
                  <a:pt x="868412" y="0"/>
                </a:lnTo>
                <a:lnTo>
                  <a:pt x="868412" y="874314"/>
                </a:lnTo>
                <a:lnTo>
                  <a:pt x="0" y="8743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5449341" y="2352806"/>
            <a:ext cx="7764679" cy="657225"/>
          </a:xfrm>
          <a:prstGeom prst="rect">
            <a:avLst/>
          </a:prstGeom>
        </p:spPr>
        <p:txBody>
          <a:bodyPr anchor="t" rtlCol="false" tIns="0" lIns="0" bIns="0" rIns="0">
            <a:spAutoFit/>
          </a:bodyPr>
          <a:lstStyle/>
          <a:p>
            <a:pPr algn="ctr" marL="0" indent="0" lvl="0">
              <a:lnSpc>
                <a:spcPts val="4603"/>
              </a:lnSpc>
              <a:spcBef>
                <a:spcPct val="0"/>
              </a:spcBef>
            </a:pPr>
            <a:r>
              <a:rPr lang="en-US" sz="3836">
                <a:solidFill>
                  <a:srgbClr val="084C6E"/>
                </a:solidFill>
                <a:latin typeface="Times New Roman Bold"/>
              </a:rPr>
              <a:t> TIMELINE</a:t>
            </a:r>
          </a:p>
        </p:txBody>
      </p:sp>
      <p:sp>
        <p:nvSpPr>
          <p:cNvPr name="TextBox 27" id="27"/>
          <p:cNvSpPr txBox="true"/>
          <p:nvPr/>
        </p:nvSpPr>
        <p:spPr>
          <a:xfrm rot="0">
            <a:off x="6782008" y="5725235"/>
            <a:ext cx="2542400" cy="666294"/>
          </a:xfrm>
          <a:prstGeom prst="rect">
            <a:avLst/>
          </a:prstGeom>
        </p:spPr>
        <p:txBody>
          <a:bodyPr anchor="t" rtlCol="false" tIns="0" lIns="0" bIns="0" rIns="0">
            <a:spAutoFit/>
          </a:bodyPr>
          <a:lstStyle/>
          <a:p>
            <a:pPr algn="ctr" marL="0" indent="0" lvl="1">
              <a:lnSpc>
                <a:spcPts val="2514"/>
              </a:lnSpc>
              <a:spcBef>
                <a:spcPct val="0"/>
              </a:spcBef>
            </a:pPr>
            <a:r>
              <a:rPr lang="en-US" sz="1904">
                <a:solidFill>
                  <a:srgbClr val="084C6E"/>
                </a:solidFill>
                <a:latin typeface="Times New Roman"/>
              </a:rPr>
              <a:t>Demonstration of working principle</a:t>
            </a:r>
          </a:p>
        </p:txBody>
      </p:sp>
      <p:sp>
        <p:nvSpPr>
          <p:cNvPr name="TextBox 28" id="28"/>
          <p:cNvSpPr txBox="true"/>
          <p:nvPr/>
        </p:nvSpPr>
        <p:spPr>
          <a:xfrm rot="0">
            <a:off x="9953791" y="5725235"/>
            <a:ext cx="2542400" cy="666294"/>
          </a:xfrm>
          <a:prstGeom prst="rect">
            <a:avLst/>
          </a:prstGeom>
        </p:spPr>
        <p:txBody>
          <a:bodyPr anchor="t" rtlCol="false" tIns="0" lIns="0" bIns="0" rIns="0">
            <a:spAutoFit/>
          </a:bodyPr>
          <a:lstStyle/>
          <a:p>
            <a:pPr algn="ctr" marL="0" indent="0" lvl="1">
              <a:lnSpc>
                <a:spcPts val="2514"/>
              </a:lnSpc>
              <a:spcBef>
                <a:spcPct val="0"/>
              </a:spcBef>
            </a:pPr>
            <a:r>
              <a:rPr lang="en-US" sz="1904">
                <a:solidFill>
                  <a:srgbClr val="084C6E"/>
                </a:solidFill>
                <a:latin typeface="Times New Roman"/>
              </a:rPr>
              <a:t>Corrections given by guide</a:t>
            </a:r>
          </a:p>
        </p:txBody>
      </p:sp>
      <p:sp>
        <p:nvSpPr>
          <p:cNvPr name="TextBox 29" id="29"/>
          <p:cNvSpPr txBox="true"/>
          <p:nvPr/>
        </p:nvSpPr>
        <p:spPr>
          <a:xfrm rot="0">
            <a:off x="13118036" y="5725235"/>
            <a:ext cx="2542400" cy="351969"/>
          </a:xfrm>
          <a:prstGeom prst="rect">
            <a:avLst/>
          </a:prstGeom>
        </p:spPr>
        <p:txBody>
          <a:bodyPr anchor="t" rtlCol="false" tIns="0" lIns="0" bIns="0" rIns="0">
            <a:spAutoFit/>
          </a:bodyPr>
          <a:lstStyle/>
          <a:p>
            <a:pPr algn="ctr" marL="0" indent="0" lvl="1">
              <a:lnSpc>
                <a:spcPts val="2514"/>
              </a:lnSpc>
              <a:spcBef>
                <a:spcPct val="0"/>
              </a:spcBef>
            </a:pPr>
            <a:r>
              <a:rPr lang="en-US" sz="1904">
                <a:solidFill>
                  <a:srgbClr val="084C6E"/>
                </a:solidFill>
                <a:latin typeface="Times New Roman"/>
              </a:rPr>
              <a:t>Final report</a:t>
            </a:r>
          </a:p>
        </p:txBody>
      </p:sp>
      <p:grpSp>
        <p:nvGrpSpPr>
          <p:cNvPr name="Group 30" id="30"/>
          <p:cNvGrpSpPr/>
          <p:nvPr/>
        </p:nvGrpSpPr>
        <p:grpSpPr>
          <a:xfrm rot="0">
            <a:off x="14420008" y="1712906"/>
            <a:ext cx="1240428" cy="294111"/>
            <a:chOff x="0" y="0"/>
            <a:chExt cx="1653904" cy="392148"/>
          </a:xfrm>
        </p:grpSpPr>
        <p:grpSp>
          <p:nvGrpSpPr>
            <p:cNvPr name="Group 31" id="31"/>
            <p:cNvGrpSpPr/>
            <p:nvPr/>
          </p:nvGrpSpPr>
          <p:grpSpPr>
            <a:xfrm rot="0">
              <a:off x="1261756" y="0"/>
              <a:ext cx="392148" cy="39214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34" id="34"/>
            <p:cNvGrpSpPr/>
            <p:nvPr/>
          </p:nvGrpSpPr>
          <p:grpSpPr>
            <a:xfrm rot="0">
              <a:off x="633448" y="0"/>
              <a:ext cx="392148" cy="392148"/>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37" id="37"/>
            <p:cNvGrpSpPr/>
            <p:nvPr/>
          </p:nvGrpSpPr>
          <p:grpSpPr>
            <a:xfrm rot="0">
              <a:off x="0" y="0"/>
              <a:ext cx="392148" cy="392148"/>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39" id="39"/>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TextBox 40" id="40"/>
          <p:cNvSpPr txBox="true"/>
          <p:nvPr/>
        </p:nvSpPr>
        <p:spPr>
          <a:xfrm rot="0">
            <a:off x="3669785" y="5725235"/>
            <a:ext cx="2542400" cy="666294"/>
          </a:xfrm>
          <a:prstGeom prst="rect">
            <a:avLst/>
          </a:prstGeom>
        </p:spPr>
        <p:txBody>
          <a:bodyPr anchor="t" rtlCol="false" tIns="0" lIns="0" bIns="0" rIns="0">
            <a:spAutoFit/>
          </a:bodyPr>
          <a:lstStyle/>
          <a:p>
            <a:pPr algn="ctr">
              <a:lnSpc>
                <a:spcPts val="2514"/>
              </a:lnSpc>
            </a:pPr>
            <a:r>
              <a:rPr lang="en-US" sz="1904">
                <a:solidFill>
                  <a:srgbClr val="084C6E"/>
                </a:solidFill>
                <a:latin typeface="Times New Roman"/>
              </a:rPr>
              <a:t>Title,problem statement,</a:t>
            </a:r>
          </a:p>
          <a:p>
            <a:pPr algn="ctr" marL="0" indent="0" lvl="1">
              <a:lnSpc>
                <a:spcPts val="2514"/>
              </a:lnSpc>
              <a:spcBef>
                <a:spcPct val="0"/>
              </a:spcBef>
            </a:pPr>
            <a:r>
              <a:rPr lang="en-US" sz="1904">
                <a:solidFill>
                  <a:srgbClr val="084C6E"/>
                </a:solidFill>
                <a:latin typeface="Times New Roman"/>
              </a:rPr>
              <a:t>components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155128" y="1867235"/>
            <a:ext cx="11977744" cy="6740486"/>
            <a:chOff x="0" y="0"/>
            <a:chExt cx="3154632" cy="1775272"/>
          </a:xfrm>
        </p:grpSpPr>
        <p:sp>
          <p:nvSpPr>
            <p:cNvPr name="Freeform 5" id="5"/>
            <p:cNvSpPr/>
            <p:nvPr/>
          </p:nvSpPr>
          <p:spPr>
            <a:xfrm flipH="false" flipV="false" rot="0">
              <a:off x="0" y="0"/>
              <a:ext cx="3154632" cy="1775272"/>
            </a:xfrm>
            <a:custGeom>
              <a:avLst/>
              <a:gdLst/>
              <a:ahLst/>
              <a:cxnLst/>
              <a:rect r="r" b="b" t="t" l="l"/>
              <a:pathLst>
                <a:path h="1775272" w="3154632">
                  <a:moveTo>
                    <a:pt x="21330" y="0"/>
                  </a:moveTo>
                  <a:lnTo>
                    <a:pt x="3133302" y="0"/>
                  </a:lnTo>
                  <a:cubicBezTo>
                    <a:pt x="3145083" y="0"/>
                    <a:pt x="3154632" y="9550"/>
                    <a:pt x="3154632" y="21330"/>
                  </a:cubicBezTo>
                  <a:lnTo>
                    <a:pt x="3154632" y="1753942"/>
                  </a:lnTo>
                  <a:cubicBezTo>
                    <a:pt x="3154632" y="1759599"/>
                    <a:pt x="3152385" y="1765025"/>
                    <a:pt x="3148385" y="1769025"/>
                  </a:cubicBezTo>
                  <a:cubicBezTo>
                    <a:pt x="3144385" y="1773025"/>
                    <a:pt x="3138959" y="1775272"/>
                    <a:pt x="3133302" y="1775272"/>
                  </a:cubicBezTo>
                  <a:lnTo>
                    <a:pt x="21330" y="1775272"/>
                  </a:lnTo>
                  <a:cubicBezTo>
                    <a:pt x="15673" y="1775272"/>
                    <a:pt x="10247" y="1773025"/>
                    <a:pt x="6247" y="1769025"/>
                  </a:cubicBezTo>
                  <a:cubicBezTo>
                    <a:pt x="2247" y="1765025"/>
                    <a:pt x="0" y="1759599"/>
                    <a:pt x="0" y="1753942"/>
                  </a:cubicBezTo>
                  <a:lnTo>
                    <a:pt x="0" y="21330"/>
                  </a:lnTo>
                  <a:cubicBezTo>
                    <a:pt x="0" y="15673"/>
                    <a:pt x="2247" y="10247"/>
                    <a:pt x="6247" y="6247"/>
                  </a:cubicBezTo>
                  <a:cubicBezTo>
                    <a:pt x="10247" y="2247"/>
                    <a:pt x="15673" y="0"/>
                    <a:pt x="21330"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6" id="6"/>
            <p:cNvSpPr txBox="true"/>
            <p:nvPr/>
          </p:nvSpPr>
          <p:spPr>
            <a:xfrm>
              <a:off x="0" y="-28575"/>
              <a:ext cx="3154632" cy="1803847"/>
            </a:xfrm>
            <a:prstGeom prst="rect">
              <a:avLst/>
            </a:prstGeom>
          </p:spPr>
          <p:txBody>
            <a:bodyPr anchor="ctr" rtlCol="false" tIns="50800" lIns="50800" bIns="50800" rIns="50800"/>
            <a:lstStyle/>
            <a:p>
              <a:pPr algn="ctr">
                <a:lnSpc>
                  <a:spcPts val="2590"/>
                </a:lnSpc>
              </a:pPr>
            </a:p>
          </p:txBody>
        </p:sp>
      </p:grpSp>
      <p:grpSp>
        <p:nvGrpSpPr>
          <p:cNvPr name="Group 7" id="7"/>
          <p:cNvGrpSpPr/>
          <p:nvPr/>
        </p:nvGrpSpPr>
        <p:grpSpPr>
          <a:xfrm rot="0">
            <a:off x="13439561" y="2196185"/>
            <a:ext cx="1240428" cy="294111"/>
            <a:chOff x="0" y="0"/>
            <a:chExt cx="1653904" cy="392148"/>
          </a:xfrm>
        </p:grpSpPr>
        <p:grpSp>
          <p:nvGrpSpPr>
            <p:cNvPr name="Group 8" id="8"/>
            <p:cNvGrpSpPr/>
            <p:nvPr/>
          </p:nvGrpSpPr>
          <p:grpSpPr>
            <a:xfrm rot="0">
              <a:off x="1261756" y="0"/>
              <a:ext cx="392148" cy="3921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1" id="11"/>
            <p:cNvGrpSpPr/>
            <p:nvPr/>
          </p:nvGrpSpPr>
          <p:grpSpPr>
            <a:xfrm rot="0">
              <a:off x="633448" y="0"/>
              <a:ext cx="392148" cy="3921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4" id="14"/>
            <p:cNvGrpSpPr/>
            <p:nvPr/>
          </p:nvGrpSpPr>
          <p:grpSpPr>
            <a:xfrm rot="0">
              <a:off x="0" y="0"/>
              <a:ext cx="392148" cy="3921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grpSp>
        <p:nvGrpSpPr>
          <p:cNvPr name="Group 17" id="17"/>
          <p:cNvGrpSpPr/>
          <p:nvPr/>
        </p:nvGrpSpPr>
        <p:grpSpPr>
          <a:xfrm rot="0">
            <a:off x="6404559" y="1345966"/>
            <a:ext cx="5415453" cy="1407585"/>
            <a:chOff x="0" y="0"/>
            <a:chExt cx="1426292" cy="370722"/>
          </a:xfrm>
        </p:grpSpPr>
        <p:sp>
          <p:nvSpPr>
            <p:cNvPr name="Freeform 18" id="18"/>
            <p:cNvSpPr/>
            <p:nvPr/>
          </p:nvSpPr>
          <p:spPr>
            <a:xfrm flipH="false" flipV="false" rot="0">
              <a:off x="0" y="0"/>
              <a:ext cx="1426292" cy="370722"/>
            </a:xfrm>
            <a:custGeom>
              <a:avLst/>
              <a:gdLst/>
              <a:ahLst/>
              <a:cxnLst/>
              <a:rect r="r" b="b" t="t" l="l"/>
              <a:pathLst>
                <a:path h="370722" w="1426292">
                  <a:moveTo>
                    <a:pt x="37170" y="0"/>
                  </a:moveTo>
                  <a:lnTo>
                    <a:pt x="1389123" y="0"/>
                  </a:lnTo>
                  <a:cubicBezTo>
                    <a:pt x="1398980" y="0"/>
                    <a:pt x="1408435" y="3916"/>
                    <a:pt x="1415405" y="10887"/>
                  </a:cubicBezTo>
                  <a:cubicBezTo>
                    <a:pt x="1422376" y="17857"/>
                    <a:pt x="1426292" y="27312"/>
                    <a:pt x="1426292" y="37170"/>
                  </a:cubicBezTo>
                  <a:lnTo>
                    <a:pt x="1426292" y="333552"/>
                  </a:lnTo>
                  <a:cubicBezTo>
                    <a:pt x="1426292" y="354080"/>
                    <a:pt x="1409651" y="370722"/>
                    <a:pt x="1389123" y="370722"/>
                  </a:cubicBezTo>
                  <a:lnTo>
                    <a:pt x="37170" y="370722"/>
                  </a:lnTo>
                  <a:cubicBezTo>
                    <a:pt x="27312" y="370722"/>
                    <a:pt x="17857" y="366806"/>
                    <a:pt x="10887" y="359835"/>
                  </a:cubicBezTo>
                  <a:cubicBezTo>
                    <a:pt x="3916" y="352865"/>
                    <a:pt x="0" y="343410"/>
                    <a:pt x="0" y="333552"/>
                  </a:cubicBezTo>
                  <a:lnTo>
                    <a:pt x="0" y="37170"/>
                  </a:lnTo>
                  <a:cubicBezTo>
                    <a:pt x="0" y="16641"/>
                    <a:pt x="16641" y="0"/>
                    <a:pt x="37170" y="0"/>
                  </a:cubicBezTo>
                  <a:close/>
                </a:path>
              </a:pathLst>
            </a:custGeom>
            <a:gradFill rotWithShape="true">
              <a:gsLst>
                <a:gs pos="0">
                  <a:srgbClr val="FFFFFF">
                    <a:alpha val="10000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19" id="19"/>
            <p:cNvSpPr txBox="true"/>
            <p:nvPr/>
          </p:nvSpPr>
          <p:spPr>
            <a:xfrm>
              <a:off x="0" y="-28575"/>
              <a:ext cx="1426292" cy="399297"/>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20" id="20"/>
          <p:cNvSpPr txBox="true"/>
          <p:nvPr/>
        </p:nvSpPr>
        <p:spPr>
          <a:xfrm rot="0">
            <a:off x="6507088" y="1542580"/>
            <a:ext cx="4912498" cy="952500"/>
          </a:xfrm>
          <a:prstGeom prst="rect">
            <a:avLst/>
          </a:prstGeom>
        </p:spPr>
        <p:txBody>
          <a:bodyPr anchor="t" rtlCol="false" tIns="0" lIns="0" bIns="0" rIns="0">
            <a:spAutoFit/>
          </a:bodyPr>
          <a:lstStyle/>
          <a:p>
            <a:pPr algn="ctr" marL="0" indent="0" lvl="0">
              <a:lnSpc>
                <a:spcPts val="6661"/>
              </a:lnSpc>
              <a:spcBef>
                <a:spcPct val="0"/>
              </a:spcBef>
            </a:pPr>
            <a:r>
              <a:rPr lang="en-US" sz="5551">
                <a:solidFill>
                  <a:srgbClr val="084C6E"/>
                </a:solidFill>
                <a:latin typeface="Times New Roman Bold"/>
              </a:rPr>
              <a:t>OUR TEAM</a:t>
            </a:r>
          </a:p>
        </p:txBody>
      </p:sp>
      <p:sp>
        <p:nvSpPr>
          <p:cNvPr name="TextBox 21" id="21"/>
          <p:cNvSpPr txBox="true"/>
          <p:nvPr/>
        </p:nvSpPr>
        <p:spPr>
          <a:xfrm rot="0">
            <a:off x="4076355" y="3274791"/>
            <a:ext cx="2966380" cy="609503"/>
          </a:xfrm>
          <a:prstGeom prst="rect">
            <a:avLst/>
          </a:prstGeom>
        </p:spPr>
        <p:txBody>
          <a:bodyPr anchor="t" rtlCol="false" tIns="0" lIns="0" bIns="0" rIns="0">
            <a:spAutoFit/>
          </a:bodyPr>
          <a:lstStyle/>
          <a:p>
            <a:pPr algn="ctr">
              <a:lnSpc>
                <a:spcPts val="4503"/>
              </a:lnSpc>
            </a:pPr>
            <a:r>
              <a:rPr lang="en-US" sz="3002" spc="-75">
                <a:solidFill>
                  <a:srgbClr val="084C6E"/>
                </a:solidFill>
                <a:latin typeface="Times New Roman Bold"/>
              </a:rPr>
              <a:t>A.SADHANA</a:t>
            </a:r>
          </a:p>
        </p:txBody>
      </p:sp>
      <p:sp>
        <p:nvSpPr>
          <p:cNvPr name="TextBox 22" id="22"/>
          <p:cNvSpPr txBox="true"/>
          <p:nvPr/>
        </p:nvSpPr>
        <p:spPr>
          <a:xfrm rot="0">
            <a:off x="4076355" y="3729989"/>
            <a:ext cx="2966380" cy="504825"/>
          </a:xfrm>
          <a:prstGeom prst="rect">
            <a:avLst/>
          </a:prstGeom>
        </p:spPr>
        <p:txBody>
          <a:bodyPr anchor="t" rtlCol="false" tIns="0" lIns="0" bIns="0" rIns="0">
            <a:spAutoFit/>
          </a:bodyPr>
          <a:lstStyle/>
          <a:p>
            <a:pPr algn="ctr">
              <a:lnSpc>
                <a:spcPts val="3750"/>
              </a:lnSpc>
            </a:pPr>
            <a:r>
              <a:rPr lang="en-US" sz="2500" spc="-62">
                <a:solidFill>
                  <a:srgbClr val="084C6E"/>
                </a:solidFill>
                <a:latin typeface="Times New Roman"/>
              </a:rPr>
              <a:t>21BCE9924</a:t>
            </a:r>
          </a:p>
        </p:txBody>
      </p:sp>
      <p:sp>
        <p:nvSpPr>
          <p:cNvPr name="TextBox 23" id="23"/>
          <p:cNvSpPr txBox="true"/>
          <p:nvPr/>
        </p:nvSpPr>
        <p:spPr>
          <a:xfrm rot="0">
            <a:off x="7410389" y="3230976"/>
            <a:ext cx="3403792" cy="609503"/>
          </a:xfrm>
          <a:prstGeom prst="rect">
            <a:avLst/>
          </a:prstGeom>
        </p:spPr>
        <p:txBody>
          <a:bodyPr anchor="t" rtlCol="false" tIns="0" lIns="0" bIns="0" rIns="0">
            <a:spAutoFit/>
          </a:bodyPr>
          <a:lstStyle/>
          <a:p>
            <a:pPr algn="ctr">
              <a:lnSpc>
                <a:spcPts val="4503"/>
              </a:lnSpc>
            </a:pPr>
            <a:r>
              <a:rPr lang="en-US" sz="3002" spc="-75">
                <a:solidFill>
                  <a:srgbClr val="084C6E"/>
                </a:solidFill>
                <a:latin typeface="Times New Roman Bold"/>
              </a:rPr>
              <a:t>A.V.S.S. LIKHITHA</a:t>
            </a:r>
          </a:p>
        </p:txBody>
      </p:sp>
      <p:sp>
        <p:nvSpPr>
          <p:cNvPr name="TextBox 24" id="24"/>
          <p:cNvSpPr txBox="true"/>
          <p:nvPr/>
        </p:nvSpPr>
        <p:spPr>
          <a:xfrm rot="0">
            <a:off x="7480147" y="3716654"/>
            <a:ext cx="2966380" cy="504825"/>
          </a:xfrm>
          <a:prstGeom prst="rect">
            <a:avLst/>
          </a:prstGeom>
        </p:spPr>
        <p:txBody>
          <a:bodyPr anchor="t" rtlCol="false" tIns="0" lIns="0" bIns="0" rIns="0">
            <a:spAutoFit/>
          </a:bodyPr>
          <a:lstStyle/>
          <a:p>
            <a:pPr algn="ctr">
              <a:lnSpc>
                <a:spcPts val="3750"/>
              </a:lnSpc>
            </a:pPr>
            <a:r>
              <a:rPr lang="en-US" sz="2500" spc="-62">
                <a:solidFill>
                  <a:srgbClr val="084C6E"/>
                </a:solidFill>
                <a:latin typeface="Times New Roman"/>
              </a:rPr>
              <a:t>21BCE9931</a:t>
            </a:r>
          </a:p>
        </p:txBody>
      </p:sp>
      <p:sp>
        <p:nvSpPr>
          <p:cNvPr name="TextBox 25" id="25"/>
          <p:cNvSpPr txBox="true"/>
          <p:nvPr/>
        </p:nvSpPr>
        <p:spPr>
          <a:xfrm rot="0">
            <a:off x="11185656" y="3230976"/>
            <a:ext cx="3403792" cy="609503"/>
          </a:xfrm>
          <a:prstGeom prst="rect">
            <a:avLst/>
          </a:prstGeom>
        </p:spPr>
        <p:txBody>
          <a:bodyPr anchor="t" rtlCol="false" tIns="0" lIns="0" bIns="0" rIns="0">
            <a:spAutoFit/>
          </a:bodyPr>
          <a:lstStyle/>
          <a:p>
            <a:pPr algn="ctr">
              <a:lnSpc>
                <a:spcPts val="4503"/>
              </a:lnSpc>
            </a:pPr>
            <a:r>
              <a:rPr lang="en-US" sz="3002" spc="-75">
                <a:solidFill>
                  <a:srgbClr val="084C6E"/>
                </a:solidFill>
                <a:latin typeface="Times New Roman Bold"/>
              </a:rPr>
              <a:t>B.TANUSREE</a:t>
            </a:r>
          </a:p>
        </p:txBody>
      </p:sp>
      <p:sp>
        <p:nvSpPr>
          <p:cNvPr name="TextBox 26" id="26"/>
          <p:cNvSpPr txBox="true"/>
          <p:nvPr/>
        </p:nvSpPr>
        <p:spPr>
          <a:xfrm rot="0">
            <a:off x="11252331" y="3716654"/>
            <a:ext cx="2966380" cy="504825"/>
          </a:xfrm>
          <a:prstGeom prst="rect">
            <a:avLst/>
          </a:prstGeom>
        </p:spPr>
        <p:txBody>
          <a:bodyPr anchor="t" rtlCol="false" tIns="0" lIns="0" bIns="0" rIns="0">
            <a:spAutoFit/>
          </a:bodyPr>
          <a:lstStyle/>
          <a:p>
            <a:pPr algn="ctr">
              <a:lnSpc>
                <a:spcPts val="3750"/>
              </a:lnSpc>
            </a:pPr>
            <a:r>
              <a:rPr lang="en-US" sz="2500" spc="-62">
                <a:solidFill>
                  <a:srgbClr val="084C6E"/>
                </a:solidFill>
                <a:latin typeface="Times New Roman"/>
              </a:rPr>
              <a:t>21BCE9938</a:t>
            </a:r>
          </a:p>
        </p:txBody>
      </p:sp>
      <p:sp>
        <p:nvSpPr>
          <p:cNvPr name="Freeform 27" id="27"/>
          <p:cNvSpPr/>
          <p:nvPr/>
        </p:nvSpPr>
        <p:spPr>
          <a:xfrm flipH="false" flipV="false" rot="0">
            <a:off x="6221178" y="5968267"/>
            <a:ext cx="6076192" cy="4564276"/>
          </a:xfrm>
          <a:custGeom>
            <a:avLst/>
            <a:gdLst/>
            <a:ahLst/>
            <a:cxnLst/>
            <a:rect r="r" b="b" t="t" l="l"/>
            <a:pathLst>
              <a:path h="4564276" w="6076192">
                <a:moveTo>
                  <a:pt x="0" y="0"/>
                </a:moveTo>
                <a:lnTo>
                  <a:pt x="6076193" y="0"/>
                </a:lnTo>
                <a:lnTo>
                  <a:pt x="6076193" y="4564276"/>
                </a:lnTo>
                <a:lnTo>
                  <a:pt x="0" y="4564276"/>
                </a:lnTo>
                <a:lnTo>
                  <a:pt x="0" y="0"/>
                </a:lnTo>
                <a:close/>
              </a:path>
            </a:pathLst>
          </a:custGeom>
          <a:blipFill>
            <a:blip r:embed="rId4"/>
            <a:stretch>
              <a:fillRect l="0" t="0" r="0" b="0"/>
            </a:stretch>
          </a:blipFill>
        </p:spPr>
      </p:sp>
      <p:sp>
        <p:nvSpPr>
          <p:cNvPr name="TextBox 28" id="28"/>
          <p:cNvSpPr txBox="true"/>
          <p:nvPr/>
        </p:nvSpPr>
        <p:spPr>
          <a:xfrm rot="0">
            <a:off x="5363718" y="5168264"/>
            <a:ext cx="2966380" cy="609503"/>
          </a:xfrm>
          <a:prstGeom prst="rect">
            <a:avLst/>
          </a:prstGeom>
        </p:spPr>
        <p:txBody>
          <a:bodyPr anchor="t" rtlCol="false" tIns="0" lIns="0" bIns="0" rIns="0">
            <a:spAutoFit/>
          </a:bodyPr>
          <a:lstStyle/>
          <a:p>
            <a:pPr algn="ctr">
              <a:lnSpc>
                <a:spcPts val="4503"/>
              </a:lnSpc>
            </a:pPr>
            <a:r>
              <a:rPr lang="en-US" sz="3002" spc="-75">
                <a:solidFill>
                  <a:srgbClr val="084C6E"/>
                </a:solidFill>
                <a:latin typeface="Times New Roman Bold"/>
              </a:rPr>
              <a:t>K.ANJI NAIK</a:t>
            </a:r>
          </a:p>
        </p:txBody>
      </p:sp>
      <p:sp>
        <p:nvSpPr>
          <p:cNvPr name="TextBox 29" id="29"/>
          <p:cNvSpPr txBox="true"/>
          <p:nvPr/>
        </p:nvSpPr>
        <p:spPr>
          <a:xfrm rot="0">
            <a:off x="5363718" y="5653942"/>
            <a:ext cx="2966380" cy="504825"/>
          </a:xfrm>
          <a:prstGeom prst="rect">
            <a:avLst/>
          </a:prstGeom>
        </p:spPr>
        <p:txBody>
          <a:bodyPr anchor="t" rtlCol="false" tIns="0" lIns="0" bIns="0" rIns="0">
            <a:spAutoFit/>
          </a:bodyPr>
          <a:lstStyle/>
          <a:p>
            <a:pPr algn="ctr">
              <a:lnSpc>
                <a:spcPts val="3750"/>
              </a:lnSpc>
            </a:pPr>
            <a:r>
              <a:rPr lang="en-US" sz="2500" spc="-62">
                <a:solidFill>
                  <a:srgbClr val="084C6E"/>
                </a:solidFill>
                <a:latin typeface="Times New Roman"/>
              </a:rPr>
              <a:t>21BCE9744</a:t>
            </a:r>
          </a:p>
        </p:txBody>
      </p:sp>
      <p:sp>
        <p:nvSpPr>
          <p:cNvPr name="TextBox 30" id="30"/>
          <p:cNvSpPr txBox="true"/>
          <p:nvPr/>
        </p:nvSpPr>
        <p:spPr>
          <a:xfrm rot="0">
            <a:off x="9330991" y="5085078"/>
            <a:ext cx="2966380" cy="609503"/>
          </a:xfrm>
          <a:prstGeom prst="rect">
            <a:avLst/>
          </a:prstGeom>
        </p:spPr>
        <p:txBody>
          <a:bodyPr anchor="t" rtlCol="false" tIns="0" lIns="0" bIns="0" rIns="0">
            <a:spAutoFit/>
          </a:bodyPr>
          <a:lstStyle/>
          <a:p>
            <a:pPr algn="ctr">
              <a:lnSpc>
                <a:spcPts val="4503"/>
              </a:lnSpc>
            </a:pPr>
            <a:r>
              <a:rPr lang="en-US" sz="3002" spc="-75">
                <a:solidFill>
                  <a:srgbClr val="084C6E"/>
                </a:solidFill>
                <a:latin typeface="Times New Roman Bold"/>
              </a:rPr>
              <a:t>P.DINESH</a:t>
            </a:r>
          </a:p>
        </p:txBody>
      </p:sp>
      <p:sp>
        <p:nvSpPr>
          <p:cNvPr name="TextBox 31" id="31"/>
          <p:cNvSpPr txBox="true"/>
          <p:nvPr/>
        </p:nvSpPr>
        <p:spPr>
          <a:xfrm rot="0">
            <a:off x="9330991" y="5570756"/>
            <a:ext cx="2966380" cy="504825"/>
          </a:xfrm>
          <a:prstGeom prst="rect">
            <a:avLst/>
          </a:prstGeom>
        </p:spPr>
        <p:txBody>
          <a:bodyPr anchor="t" rtlCol="false" tIns="0" lIns="0" bIns="0" rIns="0">
            <a:spAutoFit/>
          </a:bodyPr>
          <a:lstStyle/>
          <a:p>
            <a:pPr algn="ctr">
              <a:lnSpc>
                <a:spcPts val="3750"/>
              </a:lnSpc>
            </a:pPr>
            <a:r>
              <a:rPr lang="en-US" sz="2500" spc="-62">
                <a:solidFill>
                  <a:srgbClr val="084C6E"/>
                </a:solidFill>
                <a:latin typeface="Times New Roman"/>
              </a:rPr>
              <a:t>21BCE9705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CF">
                <a:alpha val="100000"/>
              </a:srgbClr>
            </a:gs>
            <a:gs pos="50000">
              <a:srgbClr val="FFFFFF">
                <a:alpha val="100000"/>
              </a:srgbClr>
            </a:gs>
            <a:gs pos="100000">
              <a:srgbClr val="84BFD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20160" y="3647232"/>
            <a:ext cx="9247681" cy="2606165"/>
          </a:xfrm>
          <a:custGeom>
            <a:avLst/>
            <a:gdLst/>
            <a:ahLst/>
            <a:cxnLst/>
            <a:rect r="r" b="b" t="t" l="l"/>
            <a:pathLst>
              <a:path h="2606165" w="9247681">
                <a:moveTo>
                  <a:pt x="0" y="0"/>
                </a:moveTo>
                <a:lnTo>
                  <a:pt x="9247680" y="0"/>
                </a:lnTo>
                <a:lnTo>
                  <a:pt x="9247680" y="2606165"/>
                </a:lnTo>
                <a:lnTo>
                  <a:pt x="0" y="2606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84BFDD">
                <a:alpha val="100000"/>
              </a:srgbClr>
            </a:gs>
            <a:gs pos="100000">
              <a:srgbClr val="84BFD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3865218" y="1345966"/>
            <a:ext cx="7151780" cy="7424469"/>
            <a:chOff x="0" y="0"/>
            <a:chExt cx="1883596" cy="1955416"/>
          </a:xfrm>
        </p:grpSpPr>
        <p:sp>
          <p:nvSpPr>
            <p:cNvPr name="Freeform 3" id="3"/>
            <p:cNvSpPr/>
            <p:nvPr/>
          </p:nvSpPr>
          <p:spPr>
            <a:xfrm flipH="false" flipV="false" rot="0">
              <a:off x="0" y="0"/>
              <a:ext cx="1883596" cy="1955416"/>
            </a:xfrm>
            <a:custGeom>
              <a:avLst/>
              <a:gdLst/>
              <a:ahLst/>
              <a:cxnLst/>
              <a:rect r="r" b="b" t="t" l="l"/>
              <a:pathLst>
                <a:path h="1955416" w="1883596">
                  <a:moveTo>
                    <a:pt x="22733" y="0"/>
                  </a:moveTo>
                  <a:lnTo>
                    <a:pt x="1860864" y="0"/>
                  </a:lnTo>
                  <a:cubicBezTo>
                    <a:pt x="1866893" y="0"/>
                    <a:pt x="1872675" y="2395"/>
                    <a:pt x="1876938" y="6658"/>
                  </a:cubicBezTo>
                  <a:cubicBezTo>
                    <a:pt x="1881201" y="10922"/>
                    <a:pt x="1883596" y="16704"/>
                    <a:pt x="1883596" y="22733"/>
                  </a:cubicBezTo>
                  <a:lnTo>
                    <a:pt x="1883596" y="1932683"/>
                  </a:lnTo>
                  <a:cubicBezTo>
                    <a:pt x="1883596" y="1945238"/>
                    <a:pt x="1873419" y="1955416"/>
                    <a:pt x="1860864" y="1955416"/>
                  </a:cubicBezTo>
                  <a:lnTo>
                    <a:pt x="22733" y="1955416"/>
                  </a:lnTo>
                  <a:cubicBezTo>
                    <a:pt x="16704" y="1955416"/>
                    <a:pt x="10922" y="1953021"/>
                    <a:pt x="6658" y="1948757"/>
                  </a:cubicBezTo>
                  <a:cubicBezTo>
                    <a:pt x="2395" y="1944494"/>
                    <a:pt x="0" y="1938712"/>
                    <a:pt x="0" y="1932683"/>
                  </a:cubicBezTo>
                  <a:lnTo>
                    <a:pt x="0" y="22733"/>
                  </a:lnTo>
                  <a:cubicBezTo>
                    <a:pt x="0" y="16704"/>
                    <a:pt x="2395" y="10922"/>
                    <a:pt x="6658" y="6658"/>
                  </a:cubicBezTo>
                  <a:cubicBezTo>
                    <a:pt x="10922" y="2395"/>
                    <a:pt x="16704" y="0"/>
                    <a:pt x="22733"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28575"/>
              <a:ext cx="1883596" cy="1983991"/>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9455816" y="1688335"/>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3865218" y="8766347"/>
            <a:ext cx="7151780" cy="572667"/>
          </a:xfrm>
          <a:custGeom>
            <a:avLst/>
            <a:gdLst/>
            <a:ahLst/>
            <a:cxnLst/>
            <a:rect r="r" b="b" t="t" l="l"/>
            <a:pathLst>
              <a:path h="572667" w="7151780">
                <a:moveTo>
                  <a:pt x="0" y="0"/>
                </a:moveTo>
                <a:lnTo>
                  <a:pt x="7151780" y="0"/>
                </a:lnTo>
                <a:lnTo>
                  <a:pt x="7151780" y="572666"/>
                </a:lnTo>
                <a:lnTo>
                  <a:pt x="0" y="572666"/>
                </a:lnTo>
                <a:lnTo>
                  <a:pt x="0" y="0"/>
                </a:lnTo>
                <a:close/>
              </a:path>
            </a:pathLst>
          </a:custGeom>
          <a:blipFill>
            <a:blip r:embed="rId4"/>
            <a:stretch>
              <a:fillRect l="0" t="-146648" r="0" b="0"/>
            </a:stretch>
          </a:blipFill>
        </p:spPr>
      </p:sp>
      <p:grpSp>
        <p:nvGrpSpPr>
          <p:cNvPr name="Group 18" id="18"/>
          <p:cNvGrpSpPr>
            <a:grpSpLocks noChangeAspect="true"/>
          </p:cNvGrpSpPr>
          <p:nvPr/>
        </p:nvGrpSpPr>
        <p:grpSpPr>
          <a:xfrm rot="0">
            <a:off x="9144000" y="2394066"/>
            <a:ext cx="5960661" cy="5960661"/>
            <a:chOff x="0" y="0"/>
            <a:chExt cx="3241040" cy="3241040"/>
          </a:xfrm>
        </p:grpSpPr>
        <p:sp>
          <p:nvSpPr>
            <p:cNvPr name="Freeform 19" id="19"/>
            <p:cNvSpPr/>
            <p:nvPr/>
          </p:nvSpPr>
          <p:spPr>
            <a:xfrm flipH="false" flipV="false" rot="0">
              <a:off x="10160" y="12700"/>
              <a:ext cx="3228340" cy="186690"/>
            </a:xfrm>
            <a:custGeom>
              <a:avLst/>
              <a:gdLst/>
              <a:ahLst/>
              <a:cxnLst/>
              <a:rect r="r" b="b" t="t" l="l"/>
              <a:pathLst>
                <a:path h="186690" w="3228340">
                  <a:moveTo>
                    <a:pt x="0" y="186690"/>
                  </a:moveTo>
                  <a:lnTo>
                    <a:pt x="0" y="127000"/>
                  </a:lnTo>
                  <a:cubicBezTo>
                    <a:pt x="0" y="57150"/>
                    <a:pt x="57150" y="0"/>
                    <a:pt x="127000" y="0"/>
                  </a:cubicBezTo>
                  <a:lnTo>
                    <a:pt x="3101340" y="0"/>
                  </a:lnTo>
                  <a:cubicBezTo>
                    <a:pt x="3171190" y="0"/>
                    <a:pt x="3228340" y="57150"/>
                    <a:pt x="3228340" y="127000"/>
                  </a:cubicBezTo>
                  <a:lnTo>
                    <a:pt x="3228340" y="186690"/>
                  </a:lnTo>
                  <a:cubicBezTo>
                    <a:pt x="3228340" y="186690"/>
                    <a:pt x="0" y="186690"/>
                    <a:pt x="0" y="186690"/>
                  </a:cubicBezTo>
                  <a:close/>
                </a:path>
              </a:pathLst>
            </a:custGeom>
            <a:gradFill rotWithShape="true">
              <a:gsLst>
                <a:gs pos="0">
                  <a:srgbClr val="84BFDD">
                    <a:alpha val="100000"/>
                  </a:srgbClr>
                </a:gs>
                <a:gs pos="33333">
                  <a:srgbClr val="FFFFFF">
                    <a:alpha val="100000"/>
                  </a:srgbClr>
                </a:gs>
                <a:gs pos="66667">
                  <a:srgbClr val="FFFFFF">
                    <a:alpha val="100000"/>
                  </a:srgbClr>
                </a:gs>
                <a:gs pos="100000">
                  <a:srgbClr val="FFF7CF">
                    <a:alpha val="100000"/>
                  </a:srgbClr>
                </a:gs>
              </a:gsLst>
              <a:path path="circle">
                <a:fillToRect l="0" r="100000" t="0" b="100000"/>
              </a:path>
              <a:tileRect r="0" l="-100000" b="0" t="-100000"/>
            </a:gradFill>
          </p:spPr>
        </p:sp>
        <p:sp>
          <p:nvSpPr>
            <p:cNvPr name="Freeform 20" id="20"/>
            <p:cNvSpPr/>
            <p:nvPr/>
          </p:nvSpPr>
          <p:spPr>
            <a:xfrm flipH="false" flipV="false" rot="0">
              <a:off x="6350" y="193040"/>
              <a:ext cx="3228340" cy="3041650"/>
            </a:xfrm>
            <a:custGeom>
              <a:avLst/>
              <a:gdLst/>
              <a:ahLst/>
              <a:cxnLst/>
              <a:rect r="r" b="b" t="t" l="l"/>
              <a:pathLst>
                <a:path h="3041650" w="3228340">
                  <a:moveTo>
                    <a:pt x="3101340" y="3041650"/>
                  </a:moveTo>
                  <a:lnTo>
                    <a:pt x="127000" y="3041650"/>
                  </a:lnTo>
                  <a:cubicBezTo>
                    <a:pt x="57150" y="3041650"/>
                    <a:pt x="0" y="2984500"/>
                    <a:pt x="0" y="2914650"/>
                  </a:cubicBezTo>
                  <a:lnTo>
                    <a:pt x="0" y="0"/>
                  </a:lnTo>
                  <a:lnTo>
                    <a:pt x="3228340" y="0"/>
                  </a:lnTo>
                  <a:lnTo>
                    <a:pt x="3228340" y="2914650"/>
                  </a:lnTo>
                  <a:cubicBezTo>
                    <a:pt x="3228340" y="2985770"/>
                    <a:pt x="3171190" y="3041650"/>
                    <a:pt x="3101340" y="3041650"/>
                  </a:cubicBezTo>
                  <a:close/>
                </a:path>
              </a:pathLst>
            </a:custGeom>
            <a:solidFill>
              <a:srgbClr val="F6F7F7"/>
            </a:solidFill>
          </p:spPr>
        </p:sp>
        <p:sp>
          <p:nvSpPr>
            <p:cNvPr name="Freeform 21" id="21"/>
            <p:cNvSpPr/>
            <p:nvPr/>
          </p:nvSpPr>
          <p:spPr>
            <a:xfrm flipH="false" flipV="false" rot="0">
              <a:off x="6350" y="193040"/>
              <a:ext cx="3228340" cy="3041650"/>
            </a:xfrm>
            <a:custGeom>
              <a:avLst/>
              <a:gdLst/>
              <a:ahLst/>
              <a:cxnLst/>
              <a:rect r="r" b="b" t="t" l="l"/>
              <a:pathLst>
                <a:path h="3041650" w="3228340">
                  <a:moveTo>
                    <a:pt x="3101340" y="3041650"/>
                  </a:moveTo>
                  <a:lnTo>
                    <a:pt x="127000" y="3041650"/>
                  </a:lnTo>
                  <a:cubicBezTo>
                    <a:pt x="57150" y="3041650"/>
                    <a:pt x="0" y="2984500"/>
                    <a:pt x="0" y="2914650"/>
                  </a:cubicBezTo>
                  <a:lnTo>
                    <a:pt x="0" y="0"/>
                  </a:lnTo>
                  <a:lnTo>
                    <a:pt x="3228340" y="0"/>
                  </a:lnTo>
                  <a:lnTo>
                    <a:pt x="3228340" y="2914650"/>
                  </a:lnTo>
                  <a:cubicBezTo>
                    <a:pt x="3228340" y="2985770"/>
                    <a:pt x="3171190" y="3041650"/>
                    <a:pt x="3101340" y="3041650"/>
                  </a:cubicBezTo>
                  <a:close/>
                </a:path>
              </a:pathLst>
            </a:custGeom>
            <a:blipFill>
              <a:blip r:embed="rId5"/>
              <a:stretch>
                <a:fillRect l="-34028" t="0" r="-34028" b="0"/>
              </a:stretch>
            </a:blipFill>
          </p:spPr>
        </p:sp>
        <p:sp>
          <p:nvSpPr>
            <p:cNvPr name="Freeform 22" id="22"/>
            <p:cNvSpPr/>
            <p:nvPr/>
          </p:nvSpPr>
          <p:spPr>
            <a:xfrm flipH="false" flipV="false" rot="0">
              <a:off x="0" y="0"/>
              <a:ext cx="3241040" cy="3241040"/>
            </a:xfrm>
            <a:custGeom>
              <a:avLst/>
              <a:gdLst/>
              <a:ahLst/>
              <a:cxnLst/>
              <a:rect r="r" b="b" t="t" l="l"/>
              <a:pathLst>
                <a:path h="3241040" w="3241040">
                  <a:moveTo>
                    <a:pt x="3107690" y="0"/>
                  </a:moveTo>
                  <a:lnTo>
                    <a:pt x="133350" y="0"/>
                  </a:lnTo>
                  <a:cubicBezTo>
                    <a:pt x="59690" y="0"/>
                    <a:pt x="0" y="59690"/>
                    <a:pt x="0" y="133350"/>
                  </a:cubicBezTo>
                  <a:lnTo>
                    <a:pt x="0" y="3107690"/>
                  </a:lnTo>
                  <a:cubicBezTo>
                    <a:pt x="0" y="3181350"/>
                    <a:pt x="59690" y="3241040"/>
                    <a:pt x="133350" y="3241040"/>
                  </a:cubicBezTo>
                  <a:lnTo>
                    <a:pt x="3107690" y="3241040"/>
                  </a:lnTo>
                  <a:cubicBezTo>
                    <a:pt x="3181350" y="3241040"/>
                    <a:pt x="3241040" y="3181350"/>
                    <a:pt x="3241040" y="3107690"/>
                  </a:cubicBezTo>
                  <a:lnTo>
                    <a:pt x="3241040" y="133350"/>
                  </a:lnTo>
                  <a:cubicBezTo>
                    <a:pt x="3241040" y="59690"/>
                    <a:pt x="3181350" y="0"/>
                    <a:pt x="3107690" y="0"/>
                  </a:cubicBezTo>
                  <a:close/>
                  <a:moveTo>
                    <a:pt x="133350" y="12700"/>
                  </a:moveTo>
                  <a:lnTo>
                    <a:pt x="3107690" y="12700"/>
                  </a:lnTo>
                  <a:cubicBezTo>
                    <a:pt x="3173730" y="12700"/>
                    <a:pt x="3228340" y="67310"/>
                    <a:pt x="3228340" y="133350"/>
                  </a:cubicBezTo>
                  <a:lnTo>
                    <a:pt x="3228340" y="186690"/>
                  </a:lnTo>
                  <a:lnTo>
                    <a:pt x="12700" y="186690"/>
                  </a:lnTo>
                  <a:lnTo>
                    <a:pt x="12700" y="133350"/>
                  </a:lnTo>
                  <a:cubicBezTo>
                    <a:pt x="12700" y="67310"/>
                    <a:pt x="67310" y="12700"/>
                    <a:pt x="133350" y="12700"/>
                  </a:cubicBezTo>
                  <a:close/>
                  <a:moveTo>
                    <a:pt x="3107690" y="3228340"/>
                  </a:moveTo>
                  <a:lnTo>
                    <a:pt x="133350" y="3228340"/>
                  </a:lnTo>
                  <a:cubicBezTo>
                    <a:pt x="67310" y="3228340"/>
                    <a:pt x="12700" y="3173730"/>
                    <a:pt x="12700" y="3107690"/>
                  </a:cubicBezTo>
                  <a:lnTo>
                    <a:pt x="12700" y="199390"/>
                  </a:lnTo>
                  <a:lnTo>
                    <a:pt x="3228340" y="199390"/>
                  </a:lnTo>
                  <a:lnTo>
                    <a:pt x="3228340" y="3107690"/>
                  </a:lnTo>
                  <a:cubicBezTo>
                    <a:pt x="3228340" y="3175000"/>
                    <a:pt x="3175000" y="3228340"/>
                    <a:pt x="3107690" y="3228340"/>
                  </a:cubicBezTo>
                  <a:close/>
                </a:path>
              </a:pathLst>
            </a:custGeom>
            <a:solidFill>
              <a:srgbClr val="084C6E"/>
            </a:solidFill>
          </p:spPr>
        </p:sp>
        <p:sp>
          <p:nvSpPr>
            <p:cNvPr name="Freeform 23" id="23"/>
            <p:cNvSpPr/>
            <p:nvPr/>
          </p:nvSpPr>
          <p:spPr>
            <a:xfrm flipH="false" flipV="false" rot="0">
              <a:off x="149860" y="73660"/>
              <a:ext cx="299720" cy="63500"/>
            </a:xfrm>
            <a:custGeom>
              <a:avLst/>
              <a:gdLst/>
              <a:ahLst/>
              <a:cxnLst/>
              <a:rect r="r" b="b" t="t" l="l"/>
              <a:pathLst>
                <a:path h="63500" w="29972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084C6E"/>
            </a:solidFill>
          </p:spPr>
        </p:sp>
        <p:sp>
          <p:nvSpPr>
            <p:cNvPr name="Freeform 24" id="24"/>
            <p:cNvSpPr/>
            <p:nvPr/>
          </p:nvSpPr>
          <p:spPr>
            <a:xfrm flipH="false" flipV="false" rot="0">
              <a:off x="591820" y="88900"/>
              <a:ext cx="2508250" cy="33020"/>
            </a:xfrm>
            <a:custGeom>
              <a:avLst/>
              <a:gdLst/>
              <a:ahLst/>
              <a:cxnLst/>
              <a:rect r="r" b="b" t="t" l="l"/>
              <a:pathLst>
                <a:path h="33020" w="2508250">
                  <a:moveTo>
                    <a:pt x="2491740" y="33020"/>
                  </a:moveTo>
                  <a:lnTo>
                    <a:pt x="16510" y="33020"/>
                  </a:lnTo>
                  <a:cubicBezTo>
                    <a:pt x="7620" y="33020"/>
                    <a:pt x="0" y="25400"/>
                    <a:pt x="0" y="16510"/>
                  </a:cubicBezTo>
                  <a:lnTo>
                    <a:pt x="0" y="16510"/>
                  </a:lnTo>
                  <a:cubicBezTo>
                    <a:pt x="0" y="7620"/>
                    <a:pt x="7620" y="0"/>
                    <a:pt x="16510" y="0"/>
                  </a:cubicBezTo>
                  <a:lnTo>
                    <a:pt x="2491740" y="0"/>
                  </a:lnTo>
                  <a:cubicBezTo>
                    <a:pt x="2500630" y="0"/>
                    <a:pt x="2508250" y="7620"/>
                    <a:pt x="2508250" y="16510"/>
                  </a:cubicBezTo>
                  <a:lnTo>
                    <a:pt x="2508250" y="16510"/>
                  </a:lnTo>
                  <a:cubicBezTo>
                    <a:pt x="2506980" y="25400"/>
                    <a:pt x="2500630" y="33020"/>
                    <a:pt x="2491740" y="33020"/>
                  </a:cubicBezTo>
                  <a:close/>
                </a:path>
              </a:pathLst>
            </a:custGeom>
            <a:solidFill>
              <a:srgbClr val="084C6E"/>
            </a:solidFill>
          </p:spPr>
        </p:sp>
      </p:grpSp>
      <p:sp>
        <p:nvSpPr>
          <p:cNvPr name="Freeform 25" id="25"/>
          <p:cNvSpPr/>
          <p:nvPr/>
        </p:nvSpPr>
        <p:spPr>
          <a:xfrm flipH="false" flipV="false" rot="0">
            <a:off x="9216751" y="8354727"/>
            <a:ext cx="5815160" cy="465639"/>
          </a:xfrm>
          <a:custGeom>
            <a:avLst/>
            <a:gdLst/>
            <a:ahLst/>
            <a:cxnLst/>
            <a:rect r="r" b="b" t="t" l="l"/>
            <a:pathLst>
              <a:path h="465639" w="5815160">
                <a:moveTo>
                  <a:pt x="0" y="0"/>
                </a:moveTo>
                <a:lnTo>
                  <a:pt x="5815160" y="0"/>
                </a:lnTo>
                <a:lnTo>
                  <a:pt x="5815160" y="465639"/>
                </a:lnTo>
                <a:lnTo>
                  <a:pt x="0" y="465639"/>
                </a:lnTo>
                <a:lnTo>
                  <a:pt x="0" y="0"/>
                </a:lnTo>
                <a:close/>
              </a:path>
            </a:pathLst>
          </a:custGeom>
          <a:blipFill>
            <a:blip r:embed="rId4"/>
            <a:stretch>
              <a:fillRect l="0" t="-146648" r="0" b="0"/>
            </a:stretch>
          </a:blipFill>
        </p:spPr>
      </p:sp>
      <p:sp>
        <p:nvSpPr>
          <p:cNvPr name="TextBox 26" id="26"/>
          <p:cNvSpPr txBox="true"/>
          <p:nvPr/>
        </p:nvSpPr>
        <p:spPr>
          <a:xfrm rot="0">
            <a:off x="4954845" y="3582228"/>
            <a:ext cx="3468717" cy="4279587"/>
          </a:xfrm>
          <a:prstGeom prst="rect">
            <a:avLst/>
          </a:prstGeom>
        </p:spPr>
        <p:txBody>
          <a:bodyPr anchor="t" rtlCol="false" tIns="0" lIns="0" bIns="0" rIns="0">
            <a:spAutoFit/>
          </a:bodyPr>
          <a:lstStyle/>
          <a:p>
            <a:pPr marL="540813" indent="-270407" lvl="1">
              <a:lnSpc>
                <a:spcPts val="4258"/>
              </a:lnSpc>
              <a:buFont typeface="Arial"/>
              <a:buChar char="•"/>
            </a:pPr>
            <a:r>
              <a:rPr lang="en-US" sz="2504">
                <a:solidFill>
                  <a:srgbClr val="084C6E"/>
                </a:solidFill>
                <a:latin typeface="Times New Roman"/>
              </a:rPr>
              <a:t>INTRODUCTION</a:t>
            </a:r>
          </a:p>
          <a:p>
            <a:pPr marL="540813" indent="-270407" lvl="1">
              <a:lnSpc>
                <a:spcPts val="4258"/>
              </a:lnSpc>
              <a:buFont typeface="Arial"/>
              <a:buChar char="•"/>
            </a:pPr>
            <a:r>
              <a:rPr lang="en-US" sz="2504">
                <a:solidFill>
                  <a:srgbClr val="084C6E"/>
                </a:solidFill>
                <a:latin typeface="Times New Roman"/>
              </a:rPr>
              <a:t>PROBLEM STATEMENT</a:t>
            </a:r>
          </a:p>
          <a:p>
            <a:pPr marL="540813" indent="-270407" lvl="1">
              <a:lnSpc>
                <a:spcPts val="4258"/>
              </a:lnSpc>
              <a:buFont typeface="Arial"/>
              <a:buChar char="•"/>
            </a:pPr>
            <a:r>
              <a:rPr lang="en-US" sz="2504">
                <a:solidFill>
                  <a:srgbClr val="084C6E"/>
                </a:solidFill>
                <a:latin typeface="Times New Roman"/>
              </a:rPr>
              <a:t>WHY THIS?</a:t>
            </a:r>
          </a:p>
          <a:p>
            <a:pPr marL="540813" indent="-270407" lvl="1">
              <a:lnSpc>
                <a:spcPts val="4258"/>
              </a:lnSpc>
              <a:buFont typeface="Arial"/>
              <a:buChar char="•"/>
            </a:pPr>
            <a:r>
              <a:rPr lang="en-US" sz="2504">
                <a:solidFill>
                  <a:srgbClr val="084C6E"/>
                </a:solidFill>
                <a:latin typeface="Times New Roman"/>
              </a:rPr>
              <a:t>COMPONENTS</a:t>
            </a:r>
          </a:p>
          <a:p>
            <a:pPr marL="540813" indent="-270407" lvl="1">
              <a:lnSpc>
                <a:spcPts val="4258"/>
              </a:lnSpc>
              <a:buFont typeface="Arial"/>
              <a:buChar char="•"/>
            </a:pPr>
            <a:r>
              <a:rPr lang="en-US" sz="2504">
                <a:solidFill>
                  <a:srgbClr val="084C6E"/>
                </a:solidFill>
                <a:latin typeface="Times New Roman"/>
              </a:rPr>
              <a:t>BUDGET</a:t>
            </a:r>
          </a:p>
          <a:p>
            <a:pPr marL="540813" indent="-270407" lvl="1">
              <a:lnSpc>
                <a:spcPts val="4258"/>
              </a:lnSpc>
              <a:buFont typeface="Arial"/>
              <a:buChar char="•"/>
            </a:pPr>
            <a:r>
              <a:rPr lang="en-US" sz="2504">
                <a:solidFill>
                  <a:srgbClr val="084C6E"/>
                </a:solidFill>
                <a:latin typeface="Times New Roman"/>
              </a:rPr>
              <a:t>PLAN OF ACTION</a:t>
            </a:r>
          </a:p>
          <a:p>
            <a:pPr marL="540813" indent="-270407" lvl="1">
              <a:lnSpc>
                <a:spcPts val="4258"/>
              </a:lnSpc>
              <a:buFont typeface="Arial"/>
              <a:buChar char="•"/>
            </a:pPr>
            <a:r>
              <a:rPr lang="en-US" sz="2504">
                <a:solidFill>
                  <a:srgbClr val="084C6E"/>
                </a:solidFill>
                <a:latin typeface="Times New Roman"/>
              </a:rPr>
              <a:t>TIMELINE</a:t>
            </a:r>
          </a:p>
        </p:txBody>
      </p:sp>
      <p:sp>
        <p:nvSpPr>
          <p:cNvPr name="TextBox 27" id="27"/>
          <p:cNvSpPr txBox="true"/>
          <p:nvPr/>
        </p:nvSpPr>
        <p:spPr>
          <a:xfrm rot="0">
            <a:off x="4574608" y="2373045"/>
            <a:ext cx="4180894" cy="828675"/>
          </a:xfrm>
          <a:prstGeom prst="rect">
            <a:avLst/>
          </a:prstGeom>
        </p:spPr>
        <p:txBody>
          <a:bodyPr anchor="t" rtlCol="false" tIns="0" lIns="0" bIns="0" rIns="0">
            <a:spAutoFit/>
          </a:bodyPr>
          <a:lstStyle/>
          <a:p>
            <a:pPr algn="ctr" marL="0" indent="0" lvl="0">
              <a:lnSpc>
                <a:spcPts val="5782"/>
              </a:lnSpc>
              <a:spcBef>
                <a:spcPct val="0"/>
              </a:spcBef>
            </a:pPr>
            <a:r>
              <a:rPr lang="en-US" sz="4818">
                <a:solidFill>
                  <a:srgbClr val="084C6E"/>
                </a:solidFill>
                <a:latin typeface="Times New Roman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9364664" y="0"/>
            <a:ext cx="7193261" cy="10287000"/>
            <a:chOff x="0" y="0"/>
            <a:chExt cx="9591014" cy="13716000"/>
          </a:xfrm>
        </p:grpSpPr>
        <p:pic>
          <p:nvPicPr>
            <p:cNvPr name="Picture 3" id="3"/>
            <p:cNvPicPr>
              <a:picLocks noChangeAspect="true"/>
            </p:cNvPicPr>
            <p:nvPr/>
          </p:nvPicPr>
          <p:blipFill>
            <a:blip r:embed="rId2"/>
            <a:srcRect l="15037" t="0" r="15037" b="0"/>
            <a:stretch>
              <a:fillRect/>
            </a:stretch>
          </p:blipFill>
          <p:spPr>
            <a:xfrm flipH="false" flipV="false">
              <a:off x="0" y="0"/>
              <a:ext cx="9591014" cy="13716000"/>
            </a:xfrm>
            <a:prstGeom prst="rect">
              <a:avLst/>
            </a:prstGeom>
          </p:spPr>
        </p:pic>
      </p:grpSp>
      <p:sp>
        <p:nvSpPr>
          <p:cNvPr name="Freeform 4" id="4"/>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249364" y="2777834"/>
            <a:ext cx="6242584" cy="952500"/>
          </a:xfrm>
          <a:prstGeom prst="rect">
            <a:avLst/>
          </a:prstGeom>
        </p:spPr>
        <p:txBody>
          <a:bodyPr anchor="t" rtlCol="false" tIns="0" lIns="0" bIns="0" rIns="0">
            <a:spAutoFit/>
          </a:bodyPr>
          <a:lstStyle/>
          <a:p>
            <a:pPr marL="0" indent="0" lvl="0">
              <a:lnSpc>
                <a:spcPts val="6661"/>
              </a:lnSpc>
              <a:spcBef>
                <a:spcPct val="0"/>
              </a:spcBef>
            </a:pPr>
            <a:r>
              <a:rPr lang="en-US" sz="5551">
                <a:solidFill>
                  <a:srgbClr val="084C6E"/>
                </a:solidFill>
                <a:latin typeface="Times New Roman Bold"/>
              </a:rPr>
              <a:t>INTRODUCTION</a:t>
            </a:r>
          </a:p>
        </p:txBody>
      </p:sp>
      <p:sp>
        <p:nvSpPr>
          <p:cNvPr name="TextBox 7" id="7"/>
          <p:cNvSpPr txBox="true"/>
          <p:nvPr/>
        </p:nvSpPr>
        <p:spPr>
          <a:xfrm rot="0">
            <a:off x="1249364" y="3722267"/>
            <a:ext cx="7308793" cy="5635312"/>
          </a:xfrm>
          <a:prstGeom prst="rect">
            <a:avLst/>
          </a:prstGeom>
        </p:spPr>
        <p:txBody>
          <a:bodyPr anchor="t" rtlCol="false" tIns="0" lIns="0" bIns="0" rIns="0">
            <a:spAutoFit/>
          </a:bodyPr>
          <a:lstStyle/>
          <a:p>
            <a:pPr>
              <a:lnSpc>
                <a:spcPts val="4428"/>
              </a:lnSpc>
            </a:pPr>
            <a:r>
              <a:rPr lang="en-US" sz="2604">
                <a:solidFill>
                  <a:srgbClr val="084C6E"/>
                </a:solidFill>
                <a:latin typeface="Times New Roman"/>
              </a:rPr>
              <a:t>Driving when you're really tired is super dangerous and causes a lot of accidents and even deaths. The usual ways we try to avoid it aren't always enough. So, this project is about making a special alarm for cars that can tell if the driver is getting too tired and wake them up if they are, so they can stay safe on the road. It'll use sensors and smart tech to watch how the driver is doing and give a warning if they need to take a break, making driving safer for everyone.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CF">
                <a:alpha val="100000"/>
              </a:srgbClr>
            </a:gs>
            <a:gs pos="50000">
              <a:srgbClr val="FFFFFF">
                <a:alpha val="100000"/>
              </a:srgbClr>
            </a:gs>
            <a:gs pos="100000">
              <a:srgbClr val="84BFDD">
                <a:alpha val="100000"/>
              </a:srgbClr>
            </a:gs>
          </a:gsLst>
          <a:lin ang="2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479386" y="4484814"/>
            <a:ext cx="3050218" cy="2323250"/>
          </a:xfrm>
          <a:custGeom>
            <a:avLst/>
            <a:gdLst/>
            <a:ahLst/>
            <a:cxnLst/>
            <a:rect r="r" b="b" t="t" l="l"/>
            <a:pathLst>
              <a:path h="2323250" w="3050218">
                <a:moveTo>
                  <a:pt x="0" y="0"/>
                </a:moveTo>
                <a:lnTo>
                  <a:pt x="3050218" y="0"/>
                </a:lnTo>
                <a:lnTo>
                  <a:pt x="3050218" y="2323249"/>
                </a:lnTo>
                <a:lnTo>
                  <a:pt x="0" y="2323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29629" y="6286351"/>
            <a:ext cx="1889129" cy="18891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6" id="6"/>
          <p:cNvGrpSpPr/>
          <p:nvPr/>
        </p:nvGrpSpPr>
        <p:grpSpPr>
          <a:xfrm rot="0">
            <a:off x="7729629" y="2795502"/>
            <a:ext cx="1889129" cy="18891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sp>
        <p:nvSpPr>
          <p:cNvPr name="Freeform 9" id="9"/>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075423" y="3141296"/>
            <a:ext cx="1197542" cy="1197542"/>
          </a:xfrm>
          <a:custGeom>
            <a:avLst/>
            <a:gdLst/>
            <a:ahLst/>
            <a:cxnLst/>
            <a:rect r="r" b="b" t="t" l="l"/>
            <a:pathLst>
              <a:path h="1197542" w="1197542">
                <a:moveTo>
                  <a:pt x="0" y="0"/>
                </a:moveTo>
                <a:lnTo>
                  <a:pt x="1197542" y="0"/>
                </a:lnTo>
                <a:lnTo>
                  <a:pt x="1197542" y="1197542"/>
                </a:lnTo>
                <a:lnTo>
                  <a:pt x="0" y="11975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112222" y="6483632"/>
            <a:ext cx="1123945" cy="1478875"/>
          </a:xfrm>
          <a:custGeom>
            <a:avLst/>
            <a:gdLst/>
            <a:ahLst/>
            <a:cxnLst/>
            <a:rect r="r" b="b" t="t" l="l"/>
            <a:pathLst>
              <a:path h="1478875" w="1123945">
                <a:moveTo>
                  <a:pt x="0" y="0"/>
                </a:moveTo>
                <a:lnTo>
                  <a:pt x="1123944" y="0"/>
                </a:lnTo>
                <a:lnTo>
                  <a:pt x="1123944" y="1478875"/>
                </a:lnTo>
                <a:lnTo>
                  <a:pt x="0" y="14788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2458773" y="4745670"/>
            <a:ext cx="1801538" cy="1801538"/>
          </a:xfrm>
          <a:custGeom>
            <a:avLst/>
            <a:gdLst/>
            <a:ahLst/>
            <a:cxnLst/>
            <a:rect r="r" b="b" t="t" l="l"/>
            <a:pathLst>
              <a:path h="1801538" w="1801538">
                <a:moveTo>
                  <a:pt x="0" y="0"/>
                </a:moveTo>
                <a:lnTo>
                  <a:pt x="1801538" y="0"/>
                </a:lnTo>
                <a:lnTo>
                  <a:pt x="1801538" y="1801537"/>
                </a:lnTo>
                <a:lnTo>
                  <a:pt x="0" y="1801537"/>
                </a:lnTo>
                <a:lnTo>
                  <a:pt x="0" y="0"/>
                </a:lnTo>
                <a:close/>
              </a:path>
            </a:pathLst>
          </a:custGeom>
          <a:blipFill>
            <a:blip r:embed="rId10"/>
            <a:stretch>
              <a:fillRect l="0" t="0" r="0" b="0"/>
            </a:stretch>
          </a:blipFill>
        </p:spPr>
      </p:sp>
      <p:sp>
        <p:nvSpPr>
          <p:cNvPr name="TextBox 14" id="14"/>
          <p:cNvSpPr txBox="true"/>
          <p:nvPr/>
        </p:nvSpPr>
        <p:spPr>
          <a:xfrm rot="0">
            <a:off x="9818784" y="2889913"/>
            <a:ext cx="6020695" cy="561975"/>
          </a:xfrm>
          <a:prstGeom prst="rect">
            <a:avLst/>
          </a:prstGeom>
        </p:spPr>
        <p:txBody>
          <a:bodyPr anchor="t" rtlCol="false" tIns="0" lIns="0" bIns="0" rIns="0">
            <a:spAutoFit/>
          </a:bodyPr>
          <a:lstStyle/>
          <a:p>
            <a:pPr marL="0" indent="0" lvl="0">
              <a:lnSpc>
                <a:spcPts val="3902"/>
              </a:lnSpc>
              <a:spcBef>
                <a:spcPct val="0"/>
              </a:spcBef>
            </a:pPr>
            <a:r>
              <a:rPr lang="en-US" sz="3251">
                <a:solidFill>
                  <a:srgbClr val="084C6E"/>
                </a:solidFill>
                <a:latin typeface="Times New Roman Bold"/>
              </a:rPr>
              <a:t>TITLE</a:t>
            </a:r>
          </a:p>
        </p:txBody>
      </p:sp>
      <p:sp>
        <p:nvSpPr>
          <p:cNvPr name="TextBox 15" id="15"/>
          <p:cNvSpPr txBox="true"/>
          <p:nvPr/>
        </p:nvSpPr>
        <p:spPr>
          <a:xfrm rot="0">
            <a:off x="9818784" y="3524545"/>
            <a:ext cx="5859147" cy="739446"/>
          </a:xfrm>
          <a:prstGeom prst="rect">
            <a:avLst/>
          </a:prstGeom>
        </p:spPr>
        <p:txBody>
          <a:bodyPr anchor="t" rtlCol="false" tIns="0" lIns="0" bIns="0" rIns="0">
            <a:spAutoFit/>
          </a:bodyPr>
          <a:lstStyle/>
          <a:p>
            <a:pPr algn="l">
              <a:lnSpc>
                <a:spcPts val="2778"/>
              </a:lnSpc>
            </a:pPr>
            <a:r>
              <a:rPr lang="en-US" sz="2104">
                <a:solidFill>
                  <a:srgbClr val="084C6E"/>
                </a:solidFill>
                <a:latin typeface="Times New Roman"/>
              </a:rPr>
              <a:t>Developing a Driver Alert System to Prevent Accidents from Drowsy Driving</a:t>
            </a:r>
          </a:p>
        </p:txBody>
      </p:sp>
      <p:sp>
        <p:nvSpPr>
          <p:cNvPr name="TextBox 16" id="16"/>
          <p:cNvSpPr txBox="true"/>
          <p:nvPr/>
        </p:nvSpPr>
        <p:spPr>
          <a:xfrm rot="0">
            <a:off x="9839511" y="6416957"/>
            <a:ext cx="5999967" cy="561975"/>
          </a:xfrm>
          <a:prstGeom prst="rect">
            <a:avLst/>
          </a:prstGeom>
        </p:spPr>
        <p:txBody>
          <a:bodyPr anchor="t" rtlCol="false" tIns="0" lIns="0" bIns="0" rIns="0">
            <a:spAutoFit/>
          </a:bodyPr>
          <a:lstStyle/>
          <a:p>
            <a:pPr marL="0" indent="0" lvl="0">
              <a:lnSpc>
                <a:spcPts val="3902"/>
              </a:lnSpc>
              <a:spcBef>
                <a:spcPct val="0"/>
              </a:spcBef>
            </a:pPr>
            <a:r>
              <a:rPr lang="en-US" sz="3251">
                <a:solidFill>
                  <a:srgbClr val="084C6E"/>
                </a:solidFill>
                <a:latin typeface="Times New Roman Bold"/>
              </a:rPr>
              <a:t>PROBLEM STATEMENT</a:t>
            </a:r>
          </a:p>
        </p:txBody>
      </p:sp>
      <p:sp>
        <p:nvSpPr>
          <p:cNvPr name="TextBox 17" id="17"/>
          <p:cNvSpPr txBox="true"/>
          <p:nvPr/>
        </p:nvSpPr>
        <p:spPr>
          <a:xfrm rot="0">
            <a:off x="9839511" y="6416957"/>
            <a:ext cx="6849221" cy="2501571"/>
          </a:xfrm>
          <a:prstGeom prst="rect">
            <a:avLst/>
          </a:prstGeom>
        </p:spPr>
        <p:txBody>
          <a:bodyPr anchor="t" rtlCol="false" tIns="0" lIns="0" bIns="0" rIns="0">
            <a:spAutoFit/>
          </a:bodyPr>
          <a:lstStyle/>
          <a:p>
            <a:pPr>
              <a:lnSpc>
                <a:spcPts val="2778"/>
              </a:lnSpc>
            </a:pPr>
          </a:p>
          <a:p>
            <a:pPr>
              <a:lnSpc>
                <a:spcPts val="2778"/>
              </a:lnSpc>
            </a:pPr>
          </a:p>
          <a:p>
            <a:pPr>
              <a:lnSpc>
                <a:spcPts val="2778"/>
              </a:lnSpc>
            </a:pPr>
            <a:r>
              <a:rPr lang="en-US" sz="2104">
                <a:solidFill>
                  <a:srgbClr val="084C6E"/>
                </a:solidFill>
                <a:latin typeface="Times New Roman"/>
              </a:rPr>
              <a:t>Driving while tired causes accidents. Current </a:t>
            </a:r>
          </a:p>
          <a:p>
            <a:pPr algn="l" marL="0" indent="0" lvl="1">
              <a:lnSpc>
                <a:spcPts val="2778"/>
              </a:lnSpc>
              <a:spcBef>
                <a:spcPct val="0"/>
              </a:spcBef>
            </a:pPr>
            <a:r>
              <a:rPr lang="en-US" sz="2104">
                <a:solidFill>
                  <a:srgbClr val="084C6E"/>
                </a:solidFill>
                <a:latin typeface="Times New Roman"/>
              </a:rPr>
              <a:t>methods to stay awake, like taking breaks or drinking coffee, don't always work. This project aims to create an alarm for cars that can detect if the driver is getting too tired and wake them up, making driving safer.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84BFDD">
                <a:alpha val="100000"/>
              </a:srgbClr>
            </a:gs>
            <a:gs pos="100000">
              <a:srgbClr val="84BFD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3865218" y="1345966"/>
            <a:ext cx="7151780" cy="7424469"/>
            <a:chOff x="0" y="0"/>
            <a:chExt cx="1883596" cy="1955416"/>
          </a:xfrm>
        </p:grpSpPr>
        <p:sp>
          <p:nvSpPr>
            <p:cNvPr name="Freeform 3" id="3"/>
            <p:cNvSpPr/>
            <p:nvPr/>
          </p:nvSpPr>
          <p:spPr>
            <a:xfrm flipH="false" flipV="false" rot="0">
              <a:off x="0" y="0"/>
              <a:ext cx="1883596" cy="1955416"/>
            </a:xfrm>
            <a:custGeom>
              <a:avLst/>
              <a:gdLst/>
              <a:ahLst/>
              <a:cxnLst/>
              <a:rect r="r" b="b" t="t" l="l"/>
              <a:pathLst>
                <a:path h="1955416" w="1883596">
                  <a:moveTo>
                    <a:pt x="22733" y="0"/>
                  </a:moveTo>
                  <a:lnTo>
                    <a:pt x="1860864" y="0"/>
                  </a:lnTo>
                  <a:cubicBezTo>
                    <a:pt x="1866893" y="0"/>
                    <a:pt x="1872675" y="2395"/>
                    <a:pt x="1876938" y="6658"/>
                  </a:cubicBezTo>
                  <a:cubicBezTo>
                    <a:pt x="1881201" y="10922"/>
                    <a:pt x="1883596" y="16704"/>
                    <a:pt x="1883596" y="22733"/>
                  </a:cubicBezTo>
                  <a:lnTo>
                    <a:pt x="1883596" y="1932683"/>
                  </a:lnTo>
                  <a:cubicBezTo>
                    <a:pt x="1883596" y="1945238"/>
                    <a:pt x="1873419" y="1955416"/>
                    <a:pt x="1860864" y="1955416"/>
                  </a:cubicBezTo>
                  <a:lnTo>
                    <a:pt x="22733" y="1955416"/>
                  </a:lnTo>
                  <a:cubicBezTo>
                    <a:pt x="16704" y="1955416"/>
                    <a:pt x="10922" y="1953021"/>
                    <a:pt x="6658" y="1948757"/>
                  </a:cubicBezTo>
                  <a:cubicBezTo>
                    <a:pt x="2395" y="1944494"/>
                    <a:pt x="0" y="1938712"/>
                    <a:pt x="0" y="1932683"/>
                  </a:cubicBezTo>
                  <a:lnTo>
                    <a:pt x="0" y="22733"/>
                  </a:lnTo>
                  <a:cubicBezTo>
                    <a:pt x="0" y="16704"/>
                    <a:pt x="2395" y="10922"/>
                    <a:pt x="6658" y="6658"/>
                  </a:cubicBezTo>
                  <a:cubicBezTo>
                    <a:pt x="10922" y="2395"/>
                    <a:pt x="16704" y="0"/>
                    <a:pt x="22733"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28575"/>
              <a:ext cx="1883596" cy="1983991"/>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9455816" y="1688335"/>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5" id="1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3865218" y="8766347"/>
            <a:ext cx="7151780" cy="572667"/>
          </a:xfrm>
          <a:custGeom>
            <a:avLst/>
            <a:gdLst/>
            <a:ahLst/>
            <a:cxnLst/>
            <a:rect r="r" b="b" t="t" l="l"/>
            <a:pathLst>
              <a:path h="572667" w="7151780">
                <a:moveTo>
                  <a:pt x="0" y="0"/>
                </a:moveTo>
                <a:lnTo>
                  <a:pt x="7151780" y="0"/>
                </a:lnTo>
                <a:lnTo>
                  <a:pt x="7151780" y="572666"/>
                </a:lnTo>
                <a:lnTo>
                  <a:pt x="0" y="572666"/>
                </a:lnTo>
                <a:lnTo>
                  <a:pt x="0" y="0"/>
                </a:lnTo>
                <a:close/>
              </a:path>
            </a:pathLst>
          </a:custGeom>
          <a:blipFill>
            <a:blip r:embed="rId4"/>
            <a:stretch>
              <a:fillRect l="0" t="-146648" r="0" b="0"/>
            </a:stretch>
          </a:blipFill>
        </p:spPr>
      </p:sp>
      <p:sp>
        <p:nvSpPr>
          <p:cNvPr name="Freeform 18" id="18"/>
          <p:cNvSpPr/>
          <p:nvPr/>
        </p:nvSpPr>
        <p:spPr>
          <a:xfrm flipH="false" flipV="false" rot="0">
            <a:off x="9216751" y="8354727"/>
            <a:ext cx="5815160" cy="465639"/>
          </a:xfrm>
          <a:custGeom>
            <a:avLst/>
            <a:gdLst/>
            <a:ahLst/>
            <a:cxnLst/>
            <a:rect r="r" b="b" t="t" l="l"/>
            <a:pathLst>
              <a:path h="465639" w="5815160">
                <a:moveTo>
                  <a:pt x="0" y="0"/>
                </a:moveTo>
                <a:lnTo>
                  <a:pt x="5815160" y="0"/>
                </a:lnTo>
                <a:lnTo>
                  <a:pt x="5815160" y="465639"/>
                </a:lnTo>
                <a:lnTo>
                  <a:pt x="0" y="465639"/>
                </a:lnTo>
                <a:lnTo>
                  <a:pt x="0" y="0"/>
                </a:lnTo>
                <a:close/>
              </a:path>
            </a:pathLst>
          </a:custGeom>
          <a:blipFill>
            <a:blip r:embed="rId4"/>
            <a:stretch>
              <a:fillRect l="0" t="-146648" r="0" b="0"/>
            </a:stretch>
          </a:blipFill>
        </p:spPr>
      </p:sp>
      <p:sp>
        <p:nvSpPr>
          <p:cNvPr name="Freeform 19" id="19"/>
          <p:cNvSpPr/>
          <p:nvPr/>
        </p:nvSpPr>
        <p:spPr>
          <a:xfrm flipH="false" flipV="false" rot="0">
            <a:off x="9455816" y="2709654"/>
            <a:ext cx="3561528" cy="5645073"/>
          </a:xfrm>
          <a:custGeom>
            <a:avLst/>
            <a:gdLst/>
            <a:ahLst/>
            <a:cxnLst/>
            <a:rect r="r" b="b" t="t" l="l"/>
            <a:pathLst>
              <a:path h="5645073" w="3561528">
                <a:moveTo>
                  <a:pt x="0" y="0"/>
                </a:moveTo>
                <a:lnTo>
                  <a:pt x="3561528" y="0"/>
                </a:lnTo>
                <a:lnTo>
                  <a:pt x="3561528" y="5645073"/>
                </a:lnTo>
                <a:lnTo>
                  <a:pt x="0" y="56450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4978994" y="3629853"/>
            <a:ext cx="3444568" cy="4235275"/>
          </a:xfrm>
          <a:prstGeom prst="rect">
            <a:avLst/>
          </a:prstGeom>
        </p:spPr>
        <p:txBody>
          <a:bodyPr anchor="t" rtlCol="false" tIns="0" lIns="0" bIns="0" rIns="0">
            <a:spAutoFit/>
          </a:bodyPr>
          <a:lstStyle/>
          <a:p>
            <a:pPr marL="540813" indent="-270407" lvl="1">
              <a:lnSpc>
                <a:spcPts val="3707"/>
              </a:lnSpc>
              <a:buFont typeface="Arial"/>
              <a:buChar char="•"/>
            </a:pPr>
            <a:r>
              <a:rPr lang="en-US" sz="2504">
                <a:solidFill>
                  <a:srgbClr val="084C6E"/>
                </a:solidFill>
                <a:latin typeface="Times New Roman"/>
              </a:rPr>
              <a:t>The main reason for  this project aims to enhance road safety by addressing the risks associated with driver fatigue.</a:t>
            </a:r>
          </a:p>
          <a:p>
            <a:pPr marL="540813" indent="-270407" lvl="1">
              <a:lnSpc>
                <a:spcPts val="3707"/>
              </a:lnSpc>
              <a:buFont typeface="Arial"/>
              <a:buChar char="•"/>
            </a:pPr>
            <a:r>
              <a:rPr lang="en-US" sz="2504">
                <a:solidFill>
                  <a:srgbClr val="084C6E"/>
                </a:solidFill>
                <a:latin typeface="Times New Roman"/>
              </a:rPr>
              <a:t>By this project we may prevent those accidents.</a:t>
            </a:r>
          </a:p>
        </p:txBody>
      </p:sp>
      <p:sp>
        <p:nvSpPr>
          <p:cNvPr name="TextBox 21" id="21"/>
          <p:cNvSpPr txBox="true"/>
          <p:nvPr/>
        </p:nvSpPr>
        <p:spPr>
          <a:xfrm rot="0">
            <a:off x="4574608" y="2373045"/>
            <a:ext cx="4180894" cy="828675"/>
          </a:xfrm>
          <a:prstGeom prst="rect">
            <a:avLst/>
          </a:prstGeom>
        </p:spPr>
        <p:txBody>
          <a:bodyPr anchor="t" rtlCol="false" tIns="0" lIns="0" bIns="0" rIns="0">
            <a:spAutoFit/>
          </a:bodyPr>
          <a:lstStyle/>
          <a:p>
            <a:pPr algn="ctr" marL="0" indent="0" lvl="0">
              <a:lnSpc>
                <a:spcPts val="5782"/>
              </a:lnSpc>
              <a:spcBef>
                <a:spcPct val="0"/>
              </a:spcBef>
            </a:pPr>
            <a:r>
              <a:rPr lang="en-US" sz="4818">
                <a:solidFill>
                  <a:srgbClr val="084C6E"/>
                </a:solidFill>
                <a:latin typeface="Times New Roman Bold"/>
              </a:rPr>
              <a:t>WHY THIS?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78872" y="3289185"/>
            <a:ext cx="3949286" cy="607957"/>
            <a:chOff x="0" y="0"/>
            <a:chExt cx="1626782" cy="250428"/>
          </a:xfrm>
        </p:grpSpPr>
        <p:sp>
          <p:nvSpPr>
            <p:cNvPr name="Freeform 3" id="3"/>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114300"/>
              <a:ext cx="1626782" cy="364728"/>
            </a:xfrm>
            <a:prstGeom prst="rect">
              <a:avLst/>
            </a:prstGeom>
          </p:spPr>
          <p:txBody>
            <a:bodyPr anchor="ctr" rtlCol="false" tIns="0" lIns="0" bIns="0" rIns="0"/>
            <a:lstStyle/>
            <a:p>
              <a:pPr marL="0" indent="0" lvl="0">
                <a:lnSpc>
                  <a:spcPts val="3453"/>
                </a:lnSpc>
                <a:spcBef>
                  <a:spcPct val="0"/>
                </a:spcBef>
              </a:pPr>
              <a:r>
                <a:rPr lang="en-US" sz="2302" spc="142">
                  <a:solidFill>
                    <a:srgbClr val="084C6E"/>
                  </a:solidFill>
                  <a:latin typeface="Times New Roman Bold"/>
                </a:rPr>
                <a:t>    ARDUINO UNO SMD</a:t>
              </a:r>
            </a:p>
          </p:txBody>
        </p:sp>
      </p:grpSp>
      <p:grpSp>
        <p:nvGrpSpPr>
          <p:cNvPr name="Group 5" id="5"/>
          <p:cNvGrpSpPr/>
          <p:nvPr/>
        </p:nvGrpSpPr>
        <p:grpSpPr>
          <a:xfrm rot="0">
            <a:off x="7169357" y="3289185"/>
            <a:ext cx="3949286" cy="607957"/>
            <a:chOff x="0" y="0"/>
            <a:chExt cx="1626782" cy="250428"/>
          </a:xfrm>
        </p:grpSpPr>
        <p:sp>
          <p:nvSpPr>
            <p:cNvPr name="Freeform 6" id="6"/>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7" id="7"/>
            <p:cNvSpPr txBox="true"/>
            <p:nvPr/>
          </p:nvSpPr>
          <p:spPr>
            <a:xfrm>
              <a:off x="0" y="-123825"/>
              <a:ext cx="1626782"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IR GOGGLES</a:t>
              </a:r>
            </a:p>
          </p:txBody>
        </p:sp>
      </p:grpSp>
      <p:grpSp>
        <p:nvGrpSpPr>
          <p:cNvPr name="Group 8" id="8"/>
          <p:cNvGrpSpPr/>
          <p:nvPr/>
        </p:nvGrpSpPr>
        <p:grpSpPr>
          <a:xfrm rot="0">
            <a:off x="12829605" y="3289185"/>
            <a:ext cx="3949286" cy="607957"/>
            <a:chOff x="0" y="0"/>
            <a:chExt cx="1626782" cy="250428"/>
          </a:xfrm>
        </p:grpSpPr>
        <p:sp>
          <p:nvSpPr>
            <p:cNvPr name="Freeform 9" id="9"/>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10" id="10"/>
            <p:cNvSpPr txBox="true"/>
            <p:nvPr/>
          </p:nvSpPr>
          <p:spPr>
            <a:xfrm>
              <a:off x="0" y="-123825"/>
              <a:ext cx="1626782"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BATTERY HOLDER</a:t>
              </a:r>
            </a:p>
          </p:txBody>
        </p:sp>
      </p:grpSp>
      <p:sp>
        <p:nvSpPr>
          <p:cNvPr name="Freeform 11" id="11"/>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772820" y="4242127"/>
            <a:ext cx="5246370" cy="524637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4"/>
              <a:stretch>
                <a:fillRect l="-12500" t="0" r="-12500" b="0"/>
              </a:stretch>
            </a:blipFill>
          </p:spPr>
        </p:sp>
      </p:grpSp>
      <p:grpSp>
        <p:nvGrpSpPr>
          <p:cNvPr name="Group 15" id="15"/>
          <p:cNvGrpSpPr/>
          <p:nvPr/>
        </p:nvGrpSpPr>
        <p:grpSpPr>
          <a:xfrm rot="0">
            <a:off x="6551508" y="4242127"/>
            <a:ext cx="5246370" cy="52463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5"/>
              <a:stretch>
                <a:fillRect l="0" t="0" r="0" b="0"/>
              </a:stretch>
            </a:blipFill>
          </p:spPr>
        </p:sp>
      </p:grpSp>
      <p:grpSp>
        <p:nvGrpSpPr>
          <p:cNvPr name="Group 17" id="17"/>
          <p:cNvGrpSpPr/>
          <p:nvPr/>
        </p:nvGrpSpPr>
        <p:grpSpPr>
          <a:xfrm rot="0">
            <a:off x="12330196" y="4242127"/>
            <a:ext cx="5246370" cy="52463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6"/>
              <a:stretch>
                <a:fillRect l="-6061" t="-4355" r="-51340" b="0"/>
              </a:stretch>
            </a:blipFill>
          </p:spPr>
        </p:sp>
      </p:grpSp>
      <p:sp>
        <p:nvSpPr>
          <p:cNvPr name="TextBox 19" id="19"/>
          <p:cNvSpPr txBox="true"/>
          <p:nvPr/>
        </p:nvSpPr>
        <p:spPr>
          <a:xfrm rot="0">
            <a:off x="6136116" y="1364742"/>
            <a:ext cx="6015768" cy="952500"/>
          </a:xfrm>
          <a:prstGeom prst="rect">
            <a:avLst/>
          </a:prstGeom>
        </p:spPr>
        <p:txBody>
          <a:bodyPr anchor="t" rtlCol="false" tIns="0" lIns="0" bIns="0" rIns="0">
            <a:spAutoFit/>
          </a:bodyPr>
          <a:lstStyle/>
          <a:p>
            <a:pPr algn="ctr" marL="0" indent="0" lvl="0">
              <a:lnSpc>
                <a:spcPts val="6661"/>
              </a:lnSpc>
              <a:spcBef>
                <a:spcPct val="0"/>
              </a:spcBef>
            </a:pPr>
            <a:r>
              <a:rPr lang="en-US" sz="5551">
                <a:solidFill>
                  <a:srgbClr val="084C6E"/>
                </a:solidFill>
                <a:latin typeface="Times New Roman Bold"/>
              </a:rPr>
              <a:t>COMPONENTS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78872" y="3289185"/>
            <a:ext cx="3949286" cy="607957"/>
            <a:chOff x="0" y="0"/>
            <a:chExt cx="1626782" cy="250428"/>
          </a:xfrm>
        </p:grpSpPr>
        <p:sp>
          <p:nvSpPr>
            <p:cNvPr name="Freeform 3" id="3"/>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114300"/>
              <a:ext cx="1626782" cy="364728"/>
            </a:xfrm>
            <a:prstGeom prst="rect">
              <a:avLst/>
            </a:prstGeom>
          </p:spPr>
          <p:txBody>
            <a:bodyPr anchor="ctr" rtlCol="false" tIns="0" lIns="0" bIns="0" rIns="0"/>
            <a:lstStyle/>
            <a:p>
              <a:pPr marL="0" indent="0" lvl="0">
                <a:lnSpc>
                  <a:spcPts val="3453"/>
                </a:lnSpc>
                <a:spcBef>
                  <a:spcPct val="0"/>
                </a:spcBef>
              </a:pPr>
              <a:r>
                <a:rPr lang="en-US" sz="2302" spc="142">
                  <a:solidFill>
                    <a:srgbClr val="084C6E"/>
                  </a:solidFill>
                  <a:latin typeface="Times New Roman Bold"/>
                </a:rPr>
                <a:t>    LITHIUM BATTERIES</a:t>
              </a:r>
            </a:p>
          </p:txBody>
        </p:sp>
      </p:grpSp>
      <p:grpSp>
        <p:nvGrpSpPr>
          <p:cNvPr name="Group 5" id="5"/>
          <p:cNvGrpSpPr/>
          <p:nvPr/>
        </p:nvGrpSpPr>
        <p:grpSpPr>
          <a:xfrm rot="0">
            <a:off x="7169357" y="3289185"/>
            <a:ext cx="3949286" cy="607957"/>
            <a:chOff x="0" y="0"/>
            <a:chExt cx="1626782" cy="250428"/>
          </a:xfrm>
        </p:grpSpPr>
        <p:sp>
          <p:nvSpPr>
            <p:cNvPr name="Freeform 6" id="6"/>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7" id="7"/>
            <p:cNvSpPr txBox="true"/>
            <p:nvPr/>
          </p:nvSpPr>
          <p:spPr>
            <a:xfrm>
              <a:off x="0" y="-123825"/>
              <a:ext cx="1626782"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RELAY MODULE</a:t>
              </a:r>
            </a:p>
          </p:txBody>
        </p:sp>
      </p:grpSp>
      <p:grpSp>
        <p:nvGrpSpPr>
          <p:cNvPr name="Group 8" id="8"/>
          <p:cNvGrpSpPr/>
          <p:nvPr/>
        </p:nvGrpSpPr>
        <p:grpSpPr>
          <a:xfrm rot="0">
            <a:off x="12829605" y="3289185"/>
            <a:ext cx="3949286" cy="607957"/>
            <a:chOff x="0" y="0"/>
            <a:chExt cx="1626782" cy="250428"/>
          </a:xfrm>
        </p:grpSpPr>
        <p:sp>
          <p:nvSpPr>
            <p:cNvPr name="Freeform 9" id="9"/>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10" id="10"/>
            <p:cNvSpPr txBox="true"/>
            <p:nvPr/>
          </p:nvSpPr>
          <p:spPr>
            <a:xfrm>
              <a:off x="0" y="-123825"/>
              <a:ext cx="1626782"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MINI BUZZER</a:t>
              </a:r>
            </a:p>
          </p:txBody>
        </p:sp>
      </p:grpSp>
      <p:sp>
        <p:nvSpPr>
          <p:cNvPr name="Freeform 11" id="11"/>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772820" y="4242127"/>
            <a:ext cx="5246370" cy="524637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4"/>
              <a:stretch>
                <a:fillRect l="-18149" t="-2606" r="-23361" b="0"/>
              </a:stretch>
            </a:blipFill>
          </p:spPr>
        </p:sp>
      </p:grpSp>
      <p:grpSp>
        <p:nvGrpSpPr>
          <p:cNvPr name="Group 15" id="15"/>
          <p:cNvGrpSpPr/>
          <p:nvPr/>
        </p:nvGrpSpPr>
        <p:grpSpPr>
          <a:xfrm rot="0">
            <a:off x="6551508" y="4242127"/>
            <a:ext cx="5246370" cy="52463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5"/>
              <a:stretch>
                <a:fillRect l="-2500" t="0" r="-2500" b="0"/>
              </a:stretch>
            </a:blipFill>
          </p:spPr>
        </p:sp>
      </p:grpSp>
      <p:grpSp>
        <p:nvGrpSpPr>
          <p:cNvPr name="Group 17" id="17"/>
          <p:cNvGrpSpPr/>
          <p:nvPr/>
        </p:nvGrpSpPr>
        <p:grpSpPr>
          <a:xfrm rot="0">
            <a:off x="12330196" y="4242127"/>
            <a:ext cx="5246370" cy="52463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6"/>
              <a:stretch>
                <a:fillRect l="-11666" t="0" r="-11666" b="0"/>
              </a:stretch>
            </a:blipFill>
          </p:spPr>
        </p:sp>
      </p:grpSp>
      <p:grpSp>
        <p:nvGrpSpPr>
          <p:cNvPr name="Group 19" id="19"/>
          <p:cNvGrpSpPr/>
          <p:nvPr/>
        </p:nvGrpSpPr>
        <p:grpSpPr>
          <a:xfrm rot="0">
            <a:off x="15227224" y="1345966"/>
            <a:ext cx="1240428" cy="294111"/>
            <a:chOff x="0" y="0"/>
            <a:chExt cx="1653904" cy="392148"/>
          </a:xfrm>
        </p:grpSpPr>
        <p:grpSp>
          <p:nvGrpSpPr>
            <p:cNvPr name="Group 20" id="20"/>
            <p:cNvGrpSpPr/>
            <p:nvPr/>
          </p:nvGrpSpPr>
          <p:grpSpPr>
            <a:xfrm rot="0">
              <a:off x="1261756" y="0"/>
              <a:ext cx="392148" cy="39214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23" id="23"/>
            <p:cNvGrpSpPr/>
            <p:nvPr/>
          </p:nvGrpSpPr>
          <p:grpSpPr>
            <a:xfrm rot="0">
              <a:off x="633448" y="0"/>
              <a:ext cx="392148" cy="39214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26" id="26"/>
            <p:cNvGrpSpPr/>
            <p:nvPr/>
          </p:nvGrpSpPr>
          <p:grpSpPr>
            <a:xfrm rot="0">
              <a:off x="0" y="0"/>
              <a:ext cx="392148" cy="39214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78872" y="3289185"/>
            <a:ext cx="3949286" cy="607957"/>
            <a:chOff x="0" y="0"/>
            <a:chExt cx="1626782" cy="250428"/>
          </a:xfrm>
        </p:grpSpPr>
        <p:sp>
          <p:nvSpPr>
            <p:cNvPr name="Freeform 3" id="3"/>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4" id="4"/>
            <p:cNvSpPr txBox="true"/>
            <p:nvPr/>
          </p:nvSpPr>
          <p:spPr>
            <a:xfrm>
              <a:off x="0" y="-123825"/>
              <a:ext cx="1626782"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BO MOTOR</a:t>
              </a:r>
            </a:p>
          </p:txBody>
        </p:sp>
      </p:grpSp>
      <p:grpSp>
        <p:nvGrpSpPr>
          <p:cNvPr name="Group 5" id="5"/>
          <p:cNvGrpSpPr/>
          <p:nvPr/>
        </p:nvGrpSpPr>
        <p:grpSpPr>
          <a:xfrm rot="0">
            <a:off x="7169357" y="3289185"/>
            <a:ext cx="3949286" cy="607957"/>
            <a:chOff x="0" y="0"/>
            <a:chExt cx="1626782" cy="250428"/>
          </a:xfrm>
        </p:grpSpPr>
        <p:sp>
          <p:nvSpPr>
            <p:cNvPr name="Freeform 6" id="6"/>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7" id="7"/>
            <p:cNvSpPr txBox="true"/>
            <p:nvPr/>
          </p:nvSpPr>
          <p:spPr>
            <a:xfrm>
              <a:off x="0" y="-123825"/>
              <a:ext cx="1626782"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BO WHEEL</a:t>
              </a:r>
            </a:p>
          </p:txBody>
        </p:sp>
      </p:grpSp>
      <p:grpSp>
        <p:nvGrpSpPr>
          <p:cNvPr name="Group 8" id="8"/>
          <p:cNvGrpSpPr/>
          <p:nvPr/>
        </p:nvGrpSpPr>
        <p:grpSpPr>
          <a:xfrm rot="0">
            <a:off x="12829605" y="3289185"/>
            <a:ext cx="3949286" cy="607957"/>
            <a:chOff x="0" y="0"/>
            <a:chExt cx="1626782" cy="250428"/>
          </a:xfrm>
        </p:grpSpPr>
        <p:sp>
          <p:nvSpPr>
            <p:cNvPr name="Freeform 9" id="9"/>
            <p:cNvSpPr/>
            <p:nvPr/>
          </p:nvSpPr>
          <p:spPr>
            <a:xfrm flipH="false" flipV="false" rot="0">
              <a:off x="0" y="0"/>
              <a:ext cx="1626782" cy="250428"/>
            </a:xfrm>
            <a:custGeom>
              <a:avLst/>
              <a:gdLst/>
              <a:ahLst/>
              <a:cxnLst/>
              <a:rect r="r" b="b" t="t" l="l"/>
              <a:pathLst>
                <a:path h="250428" w="1626782">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a:ln w="19050" cap="rnd">
              <a:solidFill>
                <a:srgbClr val="084C6E"/>
              </a:solidFill>
              <a:prstDash val="solid"/>
              <a:round/>
            </a:ln>
          </p:spPr>
        </p:sp>
        <p:sp>
          <p:nvSpPr>
            <p:cNvPr name="TextBox 10" id="10"/>
            <p:cNvSpPr txBox="true"/>
            <p:nvPr/>
          </p:nvSpPr>
          <p:spPr>
            <a:xfrm>
              <a:off x="0" y="-123825"/>
              <a:ext cx="1626782" cy="374253"/>
            </a:xfrm>
            <a:prstGeom prst="rect">
              <a:avLst/>
            </a:prstGeom>
          </p:spPr>
          <p:txBody>
            <a:bodyPr anchor="ctr" rtlCol="false" tIns="0" lIns="0" bIns="0" rIns="0"/>
            <a:lstStyle/>
            <a:p>
              <a:pPr marL="0" indent="0" lvl="0">
                <a:lnSpc>
                  <a:spcPts val="3603"/>
                </a:lnSpc>
                <a:spcBef>
                  <a:spcPct val="0"/>
                </a:spcBef>
              </a:pPr>
              <a:r>
                <a:rPr lang="en-US" sz="2402" spc="148">
                  <a:solidFill>
                    <a:srgbClr val="084C6E"/>
                  </a:solidFill>
                  <a:latin typeface="Times New Roman Bold"/>
                </a:rPr>
                <a:t>          SUN BOARD</a:t>
              </a:r>
            </a:p>
          </p:txBody>
        </p:sp>
      </p:grpSp>
      <p:sp>
        <p:nvSpPr>
          <p:cNvPr name="Freeform 11" id="11"/>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772820" y="4242127"/>
            <a:ext cx="5246370" cy="524637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4"/>
              <a:stretch>
                <a:fillRect l="0" t="-1172" r="0" b="-1172"/>
              </a:stretch>
            </a:blipFill>
          </p:spPr>
        </p:sp>
      </p:grpSp>
      <p:grpSp>
        <p:nvGrpSpPr>
          <p:cNvPr name="Group 15" id="15"/>
          <p:cNvGrpSpPr/>
          <p:nvPr/>
        </p:nvGrpSpPr>
        <p:grpSpPr>
          <a:xfrm rot="0">
            <a:off x="6551508" y="4242127"/>
            <a:ext cx="5246370" cy="52463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5"/>
              <a:stretch>
                <a:fillRect l="-2291" t="0" r="-2291" b="0"/>
              </a:stretch>
            </a:blipFill>
          </p:spPr>
        </p:sp>
      </p:grpSp>
      <p:grpSp>
        <p:nvGrpSpPr>
          <p:cNvPr name="Group 17" id="17"/>
          <p:cNvGrpSpPr/>
          <p:nvPr/>
        </p:nvGrpSpPr>
        <p:grpSpPr>
          <a:xfrm rot="0">
            <a:off x="12330196" y="4242127"/>
            <a:ext cx="5246370" cy="52463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6"/>
              <a:stretch>
                <a:fillRect l="0" t="0" r="0" b="0"/>
              </a:stretch>
            </a:blipFill>
          </p:spPr>
        </p:sp>
      </p:grpSp>
      <p:grpSp>
        <p:nvGrpSpPr>
          <p:cNvPr name="Group 19" id="19"/>
          <p:cNvGrpSpPr/>
          <p:nvPr/>
        </p:nvGrpSpPr>
        <p:grpSpPr>
          <a:xfrm rot="0">
            <a:off x="14953381" y="1345966"/>
            <a:ext cx="1240428" cy="294111"/>
            <a:chOff x="0" y="0"/>
            <a:chExt cx="1653904" cy="392148"/>
          </a:xfrm>
        </p:grpSpPr>
        <p:grpSp>
          <p:nvGrpSpPr>
            <p:cNvPr name="Group 20" id="20"/>
            <p:cNvGrpSpPr/>
            <p:nvPr/>
          </p:nvGrpSpPr>
          <p:grpSpPr>
            <a:xfrm rot="0">
              <a:off x="1261756" y="0"/>
              <a:ext cx="392148" cy="39214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23" id="23"/>
            <p:cNvGrpSpPr/>
            <p:nvPr/>
          </p:nvGrpSpPr>
          <p:grpSpPr>
            <a:xfrm rot="0">
              <a:off x="633448" y="0"/>
              <a:ext cx="392148" cy="39214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26" id="26"/>
            <p:cNvGrpSpPr/>
            <p:nvPr/>
          </p:nvGrpSpPr>
          <p:grpSpPr>
            <a:xfrm rot="0">
              <a:off x="0" y="0"/>
              <a:ext cx="392148" cy="39214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CF">
                <a:alpha val="100000"/>
              </a:srgbClr>
            </a:gs>
            <a:gs pos="50000">
              <a:srgbClr val="FFFFFF">
                <a:alpha val="100000"/>
              </a:srgbClr>
            </a:gs>
            <a:gs pos="100000">
              <a:srgbClr val="84BFDD">
                <a:alpha val="100000"/>
              </a:srgbClr>
            </a:gs>
          </a:gsLst>
          <a:lin ang="2100000"/>
        </a:gradFill>
      </p:bgPr>
    </p:bg>
    <p:spTree>
      <p:nvGrpSpPr>
        <p:cNvPr id="1" name=""/>
        <p:cNvGrpSpPr/>
        <p:nvPr/>
      </p:nvGrpSpPr>
      <p:grpSpPr>
        <a:xfrm>
          <a:off x="0" y="0"/>
          <a:ext cx="0" cy="0"/>
          <a:chOff x="0" y="0"/>
          <a:chExt cx="0" cy="0"/>
        </a:xfrm>
      </p:grpSpPr>
      <p:grpSp>
        <p:nvGrpSpPr>
          <p:cNvPr name="Group 2" id="2"/>
          <p:cNvGrpSpPr/>
          <p:nvPr/>
        </p:nvGrpSpPr>
        <p:grpSpPr>
          <a:xfrm rot="0">
            <a:off x="15220428" y="1345966"/>
            <a:ext cx="1240428" cy="294111"/>
            <a:chOff x="0" y="0"/>
            <a:chExt cx="1653904" cy="392148"/>
          </a:xfrm>
        </p:grpSpPr>
        <p:grpSp>
          <p:nvGrpSpPr>
            <p:cNvPr name="Group 3" id="3"/>
            <p:cNvGrpSpPr/>
            <p:nvPr/>
          </p:nvGrpSpPr>
          <p:grpSpPr>
            <a:xfrm rot="0">
              <a:off x="1261756" y="0"/>
              <a:ext cx="392148" cy="39214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6" id="6"/>
            <p:cNvGrpSpPr/>
            <p:nvPr/>
          </p:nvGrpSpPr>
          <p:grpSpPr>
            <a:xfrm rot="0">
              <a:off x="633448"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0"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2" id="1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2313978" y="2338609"/>
            <a:ext cx="5943509" cy="724027"/>
          </a:xfrm>
          <a:custGeom>
            <a:avLst/>
            <a:gdLst/>
            <a:ahLst/>
            <a:cxnLst/>
            <a:rect r="r" b="b" t="t" l="l"/>
            <a:pathLst>
              <a:path h="724027" w="5943509">
                <a:moveTo>
                  <a:pt x="0" y="0"/>
                </a:moveTo>
                <a:lnTo>
                  <a:pt x="5943509" y="0"/>
                </a:lnTo>
                <a:lnTo>
                  <a:pt x="5943509" y="724027"/>
                </a:lnTo>
                <a:lnTo>
                  <a:pt x="0" y="724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724993" y="3209167"/>
            <a:ext cx="9835914" cy="4322824"/>
          </a:xfrm>
          <a:prstGeom prst="rect">
            <a:avLst/>
          </a:prstGeom>
        </p:spPr>
        <p:txBody>
          <a:bodyPr anchor="t" rtlCol="false" tIns="0" lIns="0" bIns="0" rIns="0">
            <a:spAutoFit/>
          </a:bodyPr>
          <a:lstStyle/>
          <a:p>
            <a:pPr>
              <a:lnSpc>
                <a:spcPts val="3759"/>
              </a:lnSpc>
            </a:pPr>
          </a:p>
          <a:p>
            <a:pPr>
              <a:lnSpc>
                <a:spcPts val="3759"/>
              </a:lnSpc>
              <a:spcBef>
                <a:spcPct val="0"/>
              </a:spcBef>
            </a:pPr>
            <a:r>
              <a:rPr lang="en-US" sz="2685">
                <a:solidFill>
                  <a:srgbClr val="084C6E"/>
                </a:solidFill>
                <a:latin typeface="Times New Roman"/>
              </a:rPr>
              <a:t>The project budget will be influenced by the quality and complexity of the components needed for the anti-sleep alarm system. For a basic system, the estimated cost may range from </a:t>
            </a:r>
            <a:r>
              <a:rPr lang="en-US" sz="2685">
                <a:solidFill>
                  <a:srgbClr val="084C6E"/>
                </a:solidFill>
                <a:latin typeface="Times New Roman Bold"/>
              </a:rPr>
              <a:t>4000 rupees to 8000 rupees</a:t>
            </a:r>
            <a:r>
              <a:rPr lang="en-US" sz="2685">
                <a:solidFill>
                  <a:srgbClr val="084C6E"/>
                </a:solidFill>
                <a:latin typeface="Times New Roman"/>
              </a:rPr>
              <a:t>. However, this estimate does not include any expenses associated with developing custom software or incorporating advanced features. The final budget will depend on factors such as the specific components choosen, their quality, and any additional functionalities required for the system.</a:t>
            </a:r>
          </a:p>
        </p:txBody>
      </p:sp>
      <p:sp>
        <p:nvSpPr>
          <p:cNvPr name="Freeform 16" id="16"/>
          <p:cNvSpPr/>
          <p:nvPr/>
        </p:nvSpPr>
        <p:spPr>
          <a:xfrm flipH="false" flipV="false" rot="0">
            <a:off x="12221628" y="2951280"/>
            <a:ext cx="4720406" cy="4756076"/>
          </a:xfrm>
          <a:custGeom>
            <a:avLst/>
            <a:gdLst/>
            <a:ahLst/>
            <a:cxnLst/>
            <a:rect r="r" b="b" t="t" l="l"/>
            <a:pathLst>
              <a:path h="4756076" w="4720406">
                <a:moveTo>
                  <a:pt x="0" y="0"/>
                </a:moveTo>
                <a:lnTo>
                  <a:pt x="4720406" y="0"/>
                </a:lnTo>
                <a:lnTo>
                  <a:pt x="4720406" y="4756077"/>
                </a:lnTo>
                <a:lnTo>
                  <a:pt x="0" y="47560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2629326" y="2326139"/>
            <a:ext cx="4782976" cy="625141"/>
          </a:xfrm>
          <a:prstGeom prst="rect">
            <a:avLst/>
          </a:prstGeom>
        </p:spPr>
        <p:txBody>
          <a:bodyPr anchor="t" rtlCol="false" tIns="0" lIns="0" bIns="0" rIns="0">
            <a:spAutoFit/>
          </a:bodyPr>
          <a:lstStyle/>
          <a:p>
            <a:pPr algn="ctr" marL="0" indent="0" lvl="0">
              <a:lnSpc>
                <a:spcPts val="4591"/>
              </a:lnSpc>
              <a:spcBef>
                <a:spcPct val="0"/>
              </a:spcBef>
            </a:pPr>
            <a:r>
              <a:rPr lang="en-US" sz="3303">
                <a:solidFill>
                  <a:srgbClr val="FFFFFF"/>
                </a:solidFill>
                <a:latin typeface="Times New Roman Bold"/>
              </a:rPr>
              <a:t>BUDGET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DAF7crMCiuY</dc:identifier>
  <dcterms:modified xsi:type="dcterms:W3CDTF">2011-08-01T06:04:30Z</dcterms:modified>
  <cp:revision>1</cp:revision>
  <dc:title>ANTI SLEEP ALARM FOR DRIVERS </dc:title>
</cp:coreProperties>
</file>